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23" r:id="rId3"/>
    <p:sldId id="324" r:id="rId4"/>
    <p:sldId id="289" r:id="rId5"/>
    <p:sldId id="305" r:id="rId6"/>
    <p:sldId id="314" r:id="rId7"/>
    <p:sldId id="293" r:id="rId8"/>
    <p:sldId id="306" r:id="rId9"/>
    <p:sldId id="290" r:id="rId10"/>
    <p:sldId id="303" r:id="rId11"/>
    <p:sldId id="292" r:id="rId12"/>
    <p:sldId id="296" r:id="rId13"/>
    <p:sldId id="297" r:id="rId14"/>
    <p:sldId id="291" r:id="rId15"/>
    <p:sldId id="336" r:id="rId16"/>
    <p:sldId id="337" r:id="rId17"/>
    <p:sldId id="338" r:id="rId18"/>
    <p:sldId id="339" r:id="rId19"/>
    <p:sldId id="340" r:id="rId20"/>
    <p:sldId id="341" r:id="rId21"/>
    <p:sldId id="342" r:id="rId22"/>
    <p:sldId id="343" r:id="rId23"/>
    <p:sldId id="344" r:id="rId24"/>
    <p:sldId id="345" r:id="rId25"/>
    <p:sldId id="346" r:id="rId26"/>
    <p:sldId id="347" r:id="rId27"/>
    <p:sldId id="348" r:id="rId28"/>
    <p:sldId id="349" r:id="rId29"/>
    <p:sldId id="350" r:id="rId30"/>
    <p:sldId id="351" r:id="rId31"/>
    <p:sldId id="352" r:id="rId32"/>
    <p:sldId id="353" r:id="rId33"/>
    <p:sldId id="354" r:id="rId34"/>
    <p:sldId id="355" r:id="rId35"/>
    <p:sldId id="356" r:id="rId36"/>
    <p:sldId id="357" r:id="rId37"/>
    <p:sldId id="358" r:id="rId38"/>
    <p:sldId id="359" r:id="rId39"/>
    <p:sldId id="360" r:id="rId40"/>
    <p:sldId id="361" r:id="rId41"/>
    <p:sldId id="362" r:id="rId42"/>
    <p:sldId id="363" r:id="rId43"/>
    <p:sldId id="364" r:id="rId44"/>
    <p:sldId id="365" r:id="rId45"/>
    <p:sldId id="366" r:id="rId46"/>
    <p:sldId id="367" r:id="rId47"/>
    <p:sldId id="368" r:id="rId48"/>
    <p:sldId id="369" r:id="rId49"/>
    <p:sldId id="370" r:id="rId50"/>
    <p:sldId id="371" r:id="rId51"/>
    <p:sldId id="372" r:id="rId52"/>
    <p:sldId id="373" r:id="rId53"/>
    <p:sldId id="374" r:id="rId54"/>
    <p:sldId id="375" r:id="rId55"/>
    <p:sldId id="376" r:id="rId56"/>
    <p:sldId id="377" r:id="rId57"/>
    <p:sldId id="378" r:id="rId58"/>
    <p:sldId id="379" r:id="rId59"/>
    <p:sldId id="380" r:id="rId60"/>
    <p:sldId id="381" r:id="rId61"/>
    <p:sldId id="382" r:id="rId62"/>
    <p:sldId id="383" r:id="rId63"/>
    <p:sldId id="384" r:id="rId64"/>
    <p:sldId id="385" r:id="rId65"/>
    <p:sldId id="386" r:id="rId6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9" Type="http://schemas.openxmlformats.org/officeDocument/2006/relationships/tableStyles" Target="tableStyles.xml"/><Relationship Id="rId68" Type="http://schemas.openxmlformats.org/officeDocument/2006/relationships/viewProps" Target="viewProps.xml"/><Relationship Id="rId67" Type="http://schemas.openxmlformats.org/officeDocument/2006/relationships/presProps" Target="presProps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051" name="标题 2050"/>
          <p:cNvSpPr>
            <a:spLocks noGrp="1"/>
          </p:cNvSpPr>
          <p:nvPr>
            <p:ph type="ctrTitle"/>
          </p:nvPr>
        </p:nvSpPr>
        <p:spPr>
          <a:xfrm>
            <a:off x="3024717" y="3286125"/>
            <a:ext cx="8636000" cy="10382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>
              <a:defRPr sz="4000" kern="12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2052" name="副标题 2051"/>
          <p:cNvSpPr>
            <a:spLocks noGrp="1"/>
          </p:cNvSpPr>
          <p:nvPr>
            <p:ph type="subTitle" idx="1"/>
          </p:nvPr>
        </p:nvSpPr>
        <p:spPr>
          <a:xfrm>
            <a:off x="3107267" y="4505960"/>
            <a:ext cx="8534400" cy="7667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r">
              <a:buNone/>
              <a:defRPr kern="1200">
                <a:latin typeface="幼圆" panose="02010509060101010101" charset="-122"/>
                <a:ea typeface="幼圆" panose="02010509060101010101" charset="-122"/>
              </a:defRPr>
            </a:lvl1pPr>
            <a:lvl2pPr marL="457200" lvl="1" indent="-457200" algn="ctr">
              <a:buNone/>
              <a:defRPr kern="1200"/>
            </a:lvl2pPr>
            <a:lvl3pPr marL="914400" lvl="2" indent="-914400" algn="ctr">
              <a:buNone/>
              <a:defRPr kern="1200"/>
            </a:lvl3pPr>
            <a:lvl4pPr marL="1371600" lvl="3" indent="-1371600" algn="ctr">
              <a:buNone/>
              <a:defRPr kern="1200"/>
            </a:lvl4pPr>
            <a:lvl5pPr marL="1828800" lvl="4" indent="-1828800" algn="ctr">
              <a:buNone/>
              <a:defRPr kern="1200"/>
            </a:lvl5pPr>
          </a:lstStyle>
          <a:p>
            <a:pPr lvl="0"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2053" name="日期占位符 2052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2054" name="页脚占位符 2053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endParaRPr lang="zh-CN" altLang="en-US"/>
          </a:p>
        </p:txBody>
      </p:sp>
      <p:sp>
        <p:nvSpPr>
          <p:cNvPr id="2055" name="灯片编号占位符 2054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955"/>
            <a:ext cx="10972800" cy="908050"/>
          </a:xfrm>
        </p:spPr>
        <p:txBody>
          <a:bodyPr/>
          <a:lstStyle>
            <a:lvl1pPr>
              <a:defRPr sz="4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83640"/>
            <a:ext cx="10972800" cy="494284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200">
                <a:latin typeface="幼圆" panose="02010509060101010101" charset="-122"/>
                <a:ea typeface="幼圆" panose="02010509060101010101" charset="-122"/>
              </a:defRPr>
            </a:lvl1pPr>
            <a:lvl2pPr>
              <a:lnSpc>
                <a:spcPct val="150000"/>
              </a:lnSpc>
              <a:defRPr sz="2800">
                <a:latin typeface="幼圆" panose="02010509060101010101" charset="-122"/>
                <a:ea typeface="幼圆" panose="02010509060101010101" charset="-122"/>
              </a:defRPr>
            </a:lvl2pPr>
            <a:lvl3pPr>
              <a:lnSpc>
                <a:spcPct val="150000"/>
              </a:lnSpc>
              <a:defRPr>
                <a:latin typeface="幼圆" panose="02010509060101010101" charset="-122"/>
                <a:ea typeface="幼圆" panose="02010509060101010101" charset="-122"/>
              </a:defRPr>
            </a:lvl3pPr>
            <a:lvl4pPr marL="1371600" indent="0">
              <a:lnSpc>
                <a:spcPct val="150000"/>
              </a:lnSpc>
              <a:buNone/>
              <a:defRPr>
                <a:latin typeface="幼圆" panose="02010509060101010101" charset="-122"/>
                <a:ea typeface="幼圆" panose="02010509060101010101" charset="-122"/>
              </a:defRPr>
            </a:lvl4pPr>
            <a:lvl5pPr>
              <a:lnSpc>
                <a:spcPct val="150000"/>
              </a:lnSpc>
              <a:defRPr>
                <a:latin typeface="幼圆" panose="02010509060101010101" charset="-122"/>
                <a:ea typeface="幼圆" panose="02010509060101010101" charset="-122"/>
              </a:defRPr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/>
          </a:p>
        </p:txBody>
      </p:sp>
    </p:spTree>
  </p:cSld>
  <p:clrMapOvr>
    <a:masterClrMapping/>
  </p:clrMapOvr>
  <p:transition>
    <p:fade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1027" name="标题 1026"/>
          <p:cNvSpPr>
            <a:spLocks noGrp="1"/>
          </p:cNvSpPr>
          <p:nvPr>
            <p:ph type="title"/>
          </p:nvPr>
        </p:nvSpPr>
        <p:spPr>
          <a:xfrm>
            <a:off x="609600" y="274955"/>
            <a:ext cx="10972800" cy="93154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8" name="文本占位符 1027"/>
          <p:cNvSpPr>
            <a:spLocks noGrp="1"/>
          </p:cNvSpPr>
          <p:nvPr>
            <p:ph type="body"/>
          </p:nvPr>
        </p:nvSpPr>
        <p:spPr>
          <a:xfrm>
            <a:off x="609600" y="1278890"/>
            <a:ext cx="10972800" cy="489394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normAutofit/>
          </a:bodyPr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9" name="日期占位符 1028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30" name="页脚占位符 1029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1031" name="灯片编号占位符 1030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>
    <p:fade/>
  </p:transition>
  <p:hf sldNum="0" hdr="0" ftr="0" dt="0"/>
  <p:txStyles>
    <p:titleStyle>
      <a:lvl1pPr marL="0" lvl="0" indent="0" algn="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36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5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幼圆" panose="02010509060101010101" charset="-122"/>
          <a:ea typeface="幼圆" panose="02010509060101010101" charset="-122"/>
          <a:cs typeface="+mn-cs"/>
        </a:defRPr>
      </a:lvl1pPr>
      <a:lvl2pPr marL="742950" lvl="1" indent="-285750" algn="l" defTabSz="914400" eaLnBrk="1" fontAlgn="base" latinLnBrk="0" hangingPunct="1">
        <a:lnSpc>
          <a:spcPct val="15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幼圆" panose="02010509060101010101" charset="-122"/>
          <a:ea typeface="幼圆" panose="02010509060101010101" charset="-122"/>
          <a:cs typeface="+mn-cs"/>
        </a:defRPr>
      </a:lvl2pPr>
      <a:lvl3pPr marL="1143000" lvl="2" indent="-228600" algn="l" defTabSz="914400" eaLnBrk="1" fontAlgn="base" latinLnBrk="0" hangingPunct="1">
        <a:lnSpc>
          <a:spcPct val="150000"/>
        </a:lnSpc>
        <a:spcBef>
          <a:spcPct val="20000"/>
        </a:spcBef>
        <a:spcAft>
          <a:spcPct val="0"/>
        </a:spcAft>
        <a:buChar char="•"/>
        <a:defRPr sz="1800" b="0" i="0" u="none" kern="1200" baseline="0">
          <a:solidFill>
            <a:schemeClr val="tx1"/>
          </a:solidFill>
          <a:latin typeface="幼圆" panose="02010509060101010101" charset="-122"/>
          <a:ea typeface="幼圆" panose="02010509060101010101" charset="-122"/>
          <a:cs typeface="+mn-cs"/>
        </a:defRPr>
      </a:lvl3pPr>
      <a:lvl4pPr marL="1600200" lvl="3" indent="-228600" algn="l" defTabSz="914400" eaLnBrk="1" fontAlgn="base" latinLnBrk="0" hangingPunct="1">
        <a:lnSpc>
          <a:spcPct val="150000"/>
        </a:lnSpc>
        <a:spcBef>
          <a:spcPct val="20000"/>
        </a:spcBef>
        <a:spcAft>
          <a:spcPct val="0"/>
        </a:spcAft>
        <a:buChar char="–"/>
        <a:defRPr sz="1600" b="0" i="0" u="none" kern="1200" baseline="0">
          <a:solidFill>
            <a:schemeClr val="tx1"/>
          </a:solidFill>
          <a:latin typeface="幼圆" panose="02010509060101010101" charset="-122"/>
          <a:ea typeface="幼圆" panose="02010509060101010101" charset="-122"/>
          <a:cs typeface="+mn-cs"/>
        </a:defRPr>
      </a:lvl4pPr>
      <a:lvl5pPr marL="2057400" lvl="4" indent="-228600" algn="l" defTabSz="914400" eaLnBrk="1" fontAlgn="base" latinLnBrk="0" hangingPunct="1">
        <a:lnSpc>
          <a:spcPct val="15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幼圆" panose="02010509060101010101" charset="-122"/>
          <a:ea typeface="幼圆" panose="02010509060101010101" charset="-122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tags" Target="../tags/tag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第五章 </a:t>
            </a:r>
            <a:r>
              <a:rPr lang="en-US" altLang="zh-CN"/>
              <a:t>CPU</a:t>
            </a:r>
            <a:r>
              <a:rPr lang="zh-CN" altLang="en-US"/>
              <a:t>管理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山东大学计算机科学与技术学院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进程的</a:t>
            </a:r>
            <a:r>
              <a:rPr lang="zh-CN" altLang="en-US">
                <a:sym typeface="+mn-ea"/>
              </a:rPr>
              <a:t>概念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83640"/>
            <a:ext cx="10972800" cy="4810125"/>
          </a:xfrm>
        </p:spPr>
        <p:txBody>
          <a:bodyPr>
            <a:normAutofit lnSpcReduction="20000"/>
          </a:bodyPr>
          <a:p>
            <a:pPr>
              <a:lnSpc>
                <a:spcPct val="140000"/>
              </a:lnSpc>
            </a:pPr>
            <a:r>
              <a:rPr lang="zh-CN" altLang="en-US">
                <a:sym typeface="+mn-ea"/>
              </a:rPr>
              <a:t>进程</a:t>
            </a:r>
            <a:r>
              <a:rPr lang="en-US" altLang="zh-CN">
                <a:sym typeface="+mn-ea"/>
              </a:rPr>
              <a:t>(Process)</a:t>
            </a:r>
            <a:r>
              <a:rPr lang="zh-CN" altLang="en-US">
                <a:sym typeface="+mn-ea"/>
              </a:rPr>
              <a:t>定义</a:t>
            </a:r>
            <a:endParaRPr lang="zh-CN" altLang="en-US">
              <a:sym typeface="+mn-ea"/>
            </a:endParaRPr>
          </a:p>
          <a:p>
            <a:pPr lvl="1">
              <a:lnSpc>
                <a:spcPct val="140000"/>
              </a:lnSpc>
            </a:pPr>
            <a:r>
              <a:rPr lang="zh-CN" altLang="en-US">
                <a:sym typeface="+mn-ea"/>
              </a:rPr>
              <a:t>一组线程及其所依赖的虚拟运行环境构成了进程</a:t>
            </a:r>
            <a:endParaRPr lang="zh-CN" altLang="en-US"/>
          </a:p>
          <a:p>
            <a:pPr>
              <a:lnSpc>
                <a:spcPct val="140000"/>
              </a:lnSpc>
            </a:pPr>
            <a:r>
              <a:rPr lang="zh-CN" altLang="en-US"/>
              <a:t>从程序员的</a:t>
            </a:r>
            <a:r>
              <a:rPr lang="zh-CN" altLang="en-US"/>
              <a:t>角度看进程</a:t>
            </a:r>
            <a:endParaRPr lang="zh-CN" altLang="en-US"/>
          </a:p>
          <a:p>
            <a:pPr lvl="1">
              <a:lnSpc>
                <a:spcPct val="140000"/>
              </a:lnSpc>
            </a:pPr>
            <a:r>
              <a:rPr lang="zh-CN" altLang="en-US" sz="2800"/>
              <a:t>空间：整个系统资源</a:t>
            </a:r>
            <a:r>
              <a:rPr lang="zh-CN" altLang="en-US" sz="2800"/>
              <a:t>；时间：</a:t>
            </a:r>
            <a:r>
              <a:rPr lang="zh-CN" altLang="en-US">
                <a:sym typeface="+mn-ea"/>
              </a:rPr>
              <a:t>线程</a:t>
            </a:r>
            <a:endParaRPr lang="zh-CN" altLang="en-US"/>
          </a:p>
          <a:p>
            <a:pPr>
              <a:lnSpc>
                <a:spcPct val="140000"/>
              </a:lnSpc>
            </a:pPr>
            <a:r>
              <a:rPr lang="zh-CN" altLang="en-US" sz="3200">
                <a:sym typeface="+mn-ea"/>
              </a:rPr>
              <a:t>从操作系统的角度</a:t>
            </a:r>
            <a:endParaRPr lang="zh-CN" altLang="en-US" sz="3200">
              <a:sym typeface="+mn-ea"/>
            </a:endParaRPr>
          </a:p>
          <a:p>
            <a:pPr lvl="1">
              <a:lnSpc>
                <a:spcPct val="140000"/>
              </a:lnSpc>
            </a:pPr>
            <a:r>
              <a:rPr lang="zh-CN" altLang="en-US">
                <a:sym typeface="+mn-ea"/>
              </a:rPr>
              <a:t>将每个虚拟运行环境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进程虚拟机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，映射到物理机器</a:t>
            </a:r>
            <a:endParaRPr lang="zh-CN" altLang="en-US">
              <a:sym typeface="+mn-ea"/>
            </a:endParaRPr>
          </a:p>
          <a:p>
            <a:pPr lvl="1">
              <a:lnSpc>
                <a:spcPct val="140000"/>
              </a:lnSpc>
            </a:pPr>
            <a:r>
              <a:rPr lang="zh-CN" altLang="en-US"/>
              <a:t>描述每个进程的数据结构和相应的管理程序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进程的描述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/>
              <a:t>线程，线程控制块</a:t>
            </a:r>
            <a:r>
              <a:rPr lang="en-US" altLang="zh-CN"/>
              <a:t>TCB</a:t>
            </a:r>
            <a:endParaRPr lang="zh-CN" altLang="en-US"/>
          </a:p>
          <a:p>
            <a:r>
              <a:rPr lang="zh-CN" altLang="en-US"/>
              <a:t>虚拟运行环境</a:t>
            </a:r>
            <a:endParaRPr lang="zh-CN" altLang="en-US"/>
          </a:p>
          <a:p>
            <a:pPr lvl="1"/>
            <a:r>
              <a:rPr lang="zh-CN" altLang="en-US"/>
              <a:t>地址空间</a:t>
            </a:r>
            <a:r>
              <a:rPr lang="zh-CN" altLang="en-US"/>
              <a:t>，包括</a:t>
            </a:r>
            <a:r>
              <a:rPr lang="zh-CN" altLang="en-US"/>
              <a:t>数据段、代码段、堆、栈等</a:t>
            </a:r>
            <a:endParaRPr lang="zh-CN" altLang="en-US"/>
          </a:p>
          <a:p>
            <a:pPr lvl="1"/>
            <a:r>
              <a:rPr lang="zh-CN" altLang="en-US"/>
              <a:t>可以使用的</a:t>
            </a:r>
            <a:r>
              <a:rPr lang="zh-CN" altLang="en-US"/>
              <a:t>设备</a:t>
            </a:r>
            <a:endParaRPr lang="zh-CN" altLang="en-US"/>
          </a:p>
          <a:p>
            <a:r>
              <a:rPr lang="zh-CN" altLang="en-US"/>
              <a:t>虚拟运行环境到物理计算机的映射关系</a:t>
            </a:r>
            <a:endParaRPr lang="zh-CN" altLang="en-US"/>
          </a:p>
          <a:p>
            <a:pPr lvl="1"/>
            <a:r>
              <a:rPr lang="zh-CN" altLang="en-US"/>
              <a:t>地址变换的数据结构</a:t>
            </a:r>
            <a:endParaRPr lang="zh-CN" altLang="en-US"/>
          </a:p>
          <a:p>
            <a:pPr lvl="1"/>
            <a:r>
              <a:rPr lang="zh-CN" altLang="en-US"/>
              <a:t>通过时间片</a:t>
            </a:r>
            <a:r>
              <a:rPr lang="zh-CN" altLang="en-US"/>
              <a:t>映射到物理</a:t>
            </a:r>
            <a:r>
              <a:rPr lang="en-US" altLang="zh-CN"/>
              <a:t>CPU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进程控制块</a:t>
            </a:r>
            <a:r>
              <a:rPr lang="en-US" altLang="zh-CN">
                <a:sym typeface="+mn-ea"/>
              </a:rPr>
              <a:t>PCB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>
              <a:lnSpc>
                <a:spcPct val="160000"/>
              </a:lnSpc>
            </a:pPr>
            <a:r>
              <a:rPr lang="zh-CN" altLang="en-US" sz="3200">
                <a:sym typeface="+mn-ea"/>
              </a:rPr>
              <a:t>进程控制块</a:t>
            </a:r>
            <a:r>
              <a:rPr lang="en-US" altLang="zh-CN" sz="3200">
                <a:sym typeface="+mn-ea"/>
              </a:rPr>
              <a:t>(Process Control Block,PCB)</a:t>
            </a:r>
            <a:r>
              <a:rPr lang="zh-CN" altLang="en-US" sz="3200">
                <a:sym typeface="+mn-ea"/>
              </a:rPr>
              <a:t>的</a:t>
            </a:r>
            <a:r>
              <a:rPr lang="zh-CN" altLang="en-US" sz="3200">
                <a:sym typeface="+mn-ea"/>
              </a:rPr>
              <a:t>主要内容</a:t>
            </a:r>
            <a:endParaRPr lang="zh-CN" altLang="en-US" sz="3200"/>
          </a:p>
          <a:p>
            <a:pPr lvl="1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</a:pPr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TCB</a:t>
            </a:r>
            <a:endParaRPr lang="zh-CN">
              <a:sym typeface="+mn-ea"/>
            </a:endParaRPr>
          </a:p>
          <a:p>
            <a:pPr lvl="1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</a:pPr>
            <a:r>
              <a:rPr lang="zh-CN">
                <a:sym typeface="+mn-ea"/>
              </a:rPr>
              <a:t>资源描述：</a:t>
            </a:r>
            <a:r>
              <a:rPr lang="zh-CN" altLang="en-US">
                <a:sym typeface="+mn-ea"/>
              </a:rPr>
              <a:t>虚拟内存空间</a:t>
            </a:r>
            <a:r>
              <a:rPr lang="zh-CN">
                <a:sym typeface="+mn-ea"/>
              </a:rPr>
              <a:t>、</a:t>
            </a:r>
            <a:r>
              <a:rPr lang="zh-CN" altLang="en-US">
                <a:sym typeface="+mn-ea"/>
              </a:rPr>
              <a:t>I/O设备</a:t>
            </a:r>
            <a:endParaRPr lang="zh-CN" altLang="en-US">
              <a:sym typeface="+mn-ea"/>
            </a:endParaRPr>
          </a:p>
          <a:p>
            <a:pPr lvl="1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</a:pPr>
            <a:r>
              <a:rPr lang="zh-CN">
                <a:sym typeface="+mn-ea"/>
              </a:rPr>
              <a:t>虚实资源映射</a:t>
            </a:r>
            <a:r>
              <a:rPr lang="zh-CN">
                <a:sym typeface="+mn-ea"/>
              </a:rPr>
              <a:t>关系</a:t>
            </a:r>
            <a:endParaRPr lang="zh-CN">
              <a:sym typeface="+mn-ea"/>
            </a:endParaRPr>
          </a:p>
          <a:p>
            <a:pPr lvl="1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</a:pPr>
            <a:r>
              <a:rPr lang="zh-CN" altLang="en-US"/>
              <a:t>进程的档案</a:t>
            </a:r>
            <a:endParaRPr lang="zh-CN" altLang="en-US"/>
          </a:p>
          <a:p>
            <a:pPr>
              <a:lnSpc>
                <a:spcPct val="160000"/>
              </a:lnSpc>
            </a:pPr>
            <a:r>
              <a:rPr lang="zh-CN" altLang="en-US" sz="3200">
                <a:sym typeface="+mn-ea"/>
              </a:rPr>
              <a:t>进程PCB队列</a:t>
            </a:r>
            <a:endParaRPr lang="zh-CN" altLang="en-US" sz="3200">
              <a:sym typeface="+mn-ea"/>
            </a:endParaRPr>
          </a:p>
          <a:p>
            <a:pPr lvl="1">
              <a:lnSpc>
                <a:spcPct val="160000"/>
              </a:lnSpc>
            </a:pPr>
            <a:r>
              <a:rPr lang="zh-CN" altLang="en-US" sz="2800">
                <a:sym typeface="+mn-ea"/>
              </a:rPr>
              <a:t>操作系统组织进程的方式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参考文献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https://bbs.pediy.com/thread-249852.htm 进程、容器和虚拟机之间有什么区别？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/>
              <a:t>5-2 </a:t>
            </a:r>
            <a:r>
              <a:rPr lang="zh-CN" altLang="en-US"/>
              <a:t>多线程进程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p>
            <a:r>
              <a:rPr lang="zh-CN" altLang="en-US">
                <a:sym typeface="+mn-ea"/>
              </a:rPr>
              <a:t>多线程进程的引入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多线程进程的概念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线程之间的关系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多任务的代价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内核级线程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用户级线程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用户级线程与内核级线程的关系</a:t>
            </a:r>
            <a:endParaRPr lang="zh-CN" altLang="en-US"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多线程进程的引入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pPr>
              <a:lnSpc>
                <a:spcPct val="130000"/>
              </a:lnSpc>
            </a:pPr>
            <a:r>
              <a:rPr lang="zh-CN" altLang="en-US">
                <a:sym typeface="+mn-ea"/>
              </a:rPr>
              <a:t>进一步</a:t>
            </a:r>
            <a:r>
              <a:rPr lang="zh-CN" altLang="en-US">
                <a:sym typeface="+mn-ea"/>
              </a:rPr>
              <a:t>并发的需求</a:t>
            </a:r>
            <a:endParaRPr lang="zh-CN" altLang="en-US" sz="2700"/>
          </a:p>
          <a:p>
            <a:pPr lvl="1">
              <a:lnSpc>
                <a:spcPct val="130000"/>
              </a:lnSpc>
            </a:pPr>
            <a:r>
              <a:rPr lang="zh-CN" altLang="en-US">
                <a:sym typeface="+mn-ea"/>
              </a:rPr>
              <a:t>服务器响应大量对同一数据库查询的用户请求</a:t>
            </a:r>
            <a:endParaRPr lang="zh-CN" altLang="en-US"/>
          </a:p>
          <a:p>
            <a:pPr lvl="1">
              <a:lnSpc>
                <a:spcPct val="130000"/>
              </a:lnSpc>
            </a:pPr>
            <a:r>
              <a:rPr lang="zh-CN" altLang="en-US">
                <a:sym typeface="+mn-ea"/>
              </a:rPr>
              <a:t>字处理软件：编辑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拼写检查</a:t>
            </a:r>
            <a:endParaRPr lang="zh-CN" altLang="en-US" sz="2700"/>
          </a:p>
          <a:p>
            <a:pPr>
              <a:lnSpc>
                <a:spcPct val="130000"/>
              </a:lnSpc>
            </a:pPr>
            <a:r>
              <a:rPr lang="zh-CN" altLang="en-US" sz="3200">
                <a:sym typeface="+mn-ea"/>
              </a:rPr>
              <a:t>进程并发程度的限制</a:t>
            </a:r>
            <a:endParaRPr lang="zh-CN" altLang="en-US" sz="2700"/>
          </a:p>
          <a:p>
            <a:pPr lvl="1">
              <a:lnSpc>
                <a:spcPct val="130000"/>
              </a:lnSpc>
            </a:pPr>
            <a:r>
              <a:rPr lang="zh-CN" altLang="en-US" sz="2800">
                <a:sym typeface="+mn-ea"/>
              </a:rPr>
              <a:t>以保护程序的运行环境为目标，实现代价高</a:t>
            </a:r>
            <a:endParaRPr lang="zh-CN" altLang="en-US" sz="2700"/>
          </a:p>
          <a:p>
            <a:pPr>
              <a:lnSpc>
                <a:spcPct val="130000"/>
              </a:lnSpc>
            </a:pPr>
            <a:r>
              <a:rPr lang="zh-CN" altLang="en-US" sz="3200">
                <a:sym typeface="+mn-ea"/>
              </a:rPr>
              <a:t>相同的运行环境，不同的执行过程</a:t>
            </a:r>
            <a:endParaRPr lang="zh-CN" altLang="en-US" sz="320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2800"/>
              <a:t>一个进程，包含多个线程</a:t>
            </a:r>
            <a:endParaRPr lang="zh-CN" altLang="en-US" sz="280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1" descr="Multithreaded_process.sv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27415" y="1508760"/>
            <a:ext cx="3054985" cy="2776855"/>
          </a:xfrm>
          <a:prstGeom prst="rect">
            <a:avLst/>
          </a:prstGeom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多线程进程的概念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p>
            <a:r>
              <a:rPr lang="zh-CN" altLang="en-US" sz="3555">
                <a:sym typeface="+mn-ea"/>
              </a:rPr>
              <a:t>多线程进程定义</a:t>
            </a:r>
            <a:endParaRPr lang="zh-CN" altLang="en-US" sz="3200">
              <a:sym typeface="+mn-ea"/>
            </a:endParaRPr>
          </a:p>
          <a:p>
            <a:pPr lvl="1"/>
            <a:r>
              <a:rPr lang="zh-CN" altLang="en-US" sz="3110">
                <a:sym typeface="+mn-ea"/>
              </a:rPr>
              <a:t>进程中可以包含多个线程</a:t>
            </a:r>
            <a:endParaRPr lang="zh-CN" altLang="en-US" sz="3110">
              <a:sym typeface="+mn-ea"/>
            </a:endParaRPr>
          </a:p>
          <a:p>
            <a:pPr lvl="1"/>
            <a:r>
              <a:rPr lang="zh-CN" altLang="en-US" sz="3110">
                <a:sym typeface="+mn-ea"/>
              </a:rPr>
              <a:t>所有线程共享进程的虚拟运行环境</a:t>
            </a:r>
            <a:endParaRPr lang="zh-CN" altLang="en-US" sz="3110">
              <a:sym typeface="+mn-ea"/>
            </a:endParaRPr>
          </a:p>
          <a:p>
            <a:pPr lvl="1"/>
            <a:r>
              <a:rPr lang="zh-CN" altLang="en-US" sz="3110">
                <a:sym typeface="+mn-ea"/>
              </a:rPr>
              <a:t>进程内</a:t>
            </a:r>
            <a:r>
              <a:rPr lang="zh-CN" altLang="en-US" sz="3110">
                <a:sym typeface="+mn-ea"/>
              </a:rPr>
              <a:t>线程之间并发执行</a:t>
            </a:r>
            <a:endParaRPr lang="zh-CN" altLang="en-US" sz="3110">
              <a:sym typeface="+mn-ea"/>
            </a:endParaRPr>
          </a:p>
          <a:p>
            <a:pPr lvl="1"/>
            <a:r>
              <a:rPr lang="zh-CN" altLang="en-US" sz="3110"/>
              <a:t>每个线程有自己的线程控制块</a:t>
            </a:r>
            <a:r>
              <a:rPr lang="en-US" altLang="zh-CN" sz="3110"/>
              <a:t>TCB</a:t>
            </a:r>
            <a:r>
              <a:rPr lang="zh-CN" altLang="en-US" sz="3110"/>
              <a:t>、运行栈</a:t>
            </a:r>
            <a:endParaRPr lang="zh-CN" altLang="en-US" sz="3200"/>
          </a:p>
          <a:p>
            <a:r>
              <a:rPr lang="zh-CN" altLang="en-US" sz="3555">
                <a:sym typeface="+mn-ea"/>
              </a:rPr>
              <a:t>1967年，</a:t>
            </a:r>
            <a:r>
              <a:rPr lang="zh-CN" altLang="en-US" sz="3555">
                <a:sym typeface="+mn-ea"/>
              </a:rPr>
              <a:t>Victor A. Vyssotsky首次提出多</a:t>
            </a:r>
            <a:r>
              <a:rPr lang="zh-CN" altLang="en-US" sz="3555">
                <a:sym typeface="+mn-ea"/>
              </a:rPr>
              <a:t>线程进程</a:t>
            </a:r>
            <a:endParaRPr lang="zh-CN" altLang="en-US" sz="3200"/>
          </a:p>
          <a:p>
            <a:pPr lvl="1"/>
            <a:r>
              <a:rPr lang="zh-CN" altLang="en-US" sz="3110">
                <a:sym typeface="+mn-ea"/>
              </a:rPr>
              <a:t>第一次出现在IBM OS/360系统中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线程之间的关系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pPr>
              <a:lnSpc>
                <a:spcPct val="150000"/>
              </a:lnSpc>
            </a:pPr>
            <a:r>
              <a:rPr lang="zh-CN" altLang="en-US" sz="3200">
                <a:sym typeface="+mn-ea"/>
              </a:rPr>
              <a:t>同一进程内</a:t>
            </a:r>
            <a:endParaRPr lang="zh-CN" altLang="en-US" sz="3200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>
                <a:sym typeface="+mn-ea"/>
              </a:rPr>
              <a:t>线程共享进程虚拟地址空间、设备、打开的</a:t>
            </a:r>
            <a:r>
              <a:rPr lang="zh-CN" altLang="en-US">
                <a:sym typeface="+mn-ea"/>
              </a:rPr>
              <a:t>文件</a:t>
            </a:r>
            <a:endParaRPr lang="zh-CN" altLang="en-US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>
                <a:sym typeface="+mn-ea"/>
              </a:rPr>
              <a:t>线程仍有自身专有资源，不共享</a:t>
            </a:r>
            <a:endParaRPr lang="zh-CN" altLang="en-US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>
                <a:sym typeface="+mn-ea"/>
              </a:rPr>
              <a:t>线程上下文、运行栈</a:t>
            </a:r>
            <a:endParaRPr lang="zh-CN" altLang="en-US" sz="3200"/>
          </a:p>
          <a:p>
            <a:pPr>
              <a:lnSpc>
                <a:spcPct val="150000"/>
              </a:lnSpc>
            </a:pPr>
            <a:r>
              <a:rPr lang="zh-CN" altLang="en-US" sz="3200">
                <a:sym typeface="+mn-ea"/>
              </a:rPr>
              <a:t>不同进程之间</a:t>
            </a:r>
            <a:endParaRPr lang="zh-CN" altLang="en-US" sz="3200"/>
          </a:p>
          <a:p>
            <a:pPr lvl="1">
              <a:lnSpc>
                <a:spcPct val="150000"/>
              </a:lnSpc>
            </a:pPr>
            <a:r>
              <a:rPr lang="zh-CN" altLang="en-US">
                <a:sym typeface="+mn-ea"/>
              </a:rPr>
              <a:t>线程是相互隔离的</a:t>
            </a:r>
            <a:endParaRPr lang="zh-CN" altLang="en-US"/>
          </a:p>
          <a:p>
            <a:pPr lvl="1">
              <a:lnSpc>
                <a:spcPct val="150000"/>
              </a:lnSpc>
            </a:pPr>
            <a:r>
              <a:rPr lang="zh-CN" altLang="en-US">
                <a:sym typeface="+mn-ea"/>
              </a:rPr>
              <a:t>进程虚拟机之间没有交集</a:t>
            </a:r>
            <a:endParaRPr lang="zh-CN" altLang="en-US"/>
          </a:p>
        </p:txBody>
      </p:sp>
      <p:pic>
        <p:nvPicPr>
          <p:cNvPr id="23554" name="Picture 1" descr="4_01.p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15785" y="2750185"/>
            <a:ext cx="4664075" cy="33515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多任务的代价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pPr>
              <a:lnSpc>
                <a:spcPct val="140000"/>
              </a:lnSpc>
            </a:pPr>
            <a:r>
              <a:rPr lang="zh-CN" altLang="en-US">
                <a:sym typeface="+mn-ea"/>
              </a:rPr>
              <a:t>创建新进程的代价要远高于创建线程</a:t>
            </a:r>
            <a:endParaRPr lang="zh-CN" altLang="en-US" sz="2700">
              <a:sym typeface="+mn-ea"/>
            </a:endParaRPr>
          </a:p>
          <a:p>
            <a:pPr lvl="1">
              <a:lnSpc>
                <a:spcPct val="140000"/>
              </a:lnSpc>
            </a:pPr>
            <a:r>
              <a:rPr lang="zh-CN" altLang="en-US" dirty="0">
                <a:sym typeface="+mn-ea"/>
              </a:rPr>
              <a:t>新进程：需要付出</a:t>
            </a:r>
            <a:r>
              <a:rPr lang="zh-CN" altLang="en-US">
                <a:sym typeface="+mn-ea"/>
              </a:rPr>
              <a:t>创建虚拟运行环境的代价</a:t>
            </a:r>
            <a:endParaRPr lang="zh-CN" altLang="en-US">
              <a:sym typeface="+mn-ea"/>
            </a:endParaRPr>
          </a:p>
          <a:p>
            <a:pPr lvl="1">
              <a:lnSpc>
                <a:spcPct val="140000"/>
              </a:lnSpc>
            </a:pPr>
            <a:r>
              <a:rPr lang="zh-CN" altLang="en-US">
                <a:sym typeface="+mn-ea"/>
              </a:rPr>
              <a:t>新线程：仅需要为线程分配特定的资源</a:t>
            </a:r>
            <a:endParaRPr lang="zh-CN" altLang="en-US"/>
          </a:p>
          <a:p>
            <a:pPr lvl="1">
              <a:lnSpc>
                <a:spcPct val="140000"/>
              </a:lnSpc>
            </a:pPr>
            <a:r>
              <a:rPr lang="zh-CN" altLang="en-US">
                <a:sym typeface="+mn-ea"/>
              </a:rPr>
              <a:t>支持多线程进程的系统中，可以大大提高系统并发程度</a:t>
            </a:r>
            <a:endParaRPr lang="zh-CN" altLang="en-US" sz="2700"/>
          </a:p>
          <a:p>
            <a:pPr>
              <a:lnSpc>
                <a:spcPct val="140000"/>
              </a:lnSpc>
            </a:pPr>
            <a:r>
              <a:rPr lang="zh-CN" altLang="en-US">
                <a:sym typeface="+mn-ea"/>
              </a:rPr>
              <a:t>上下文</a:t>
            </a:r>
            <a:r>
              <a:rPr lang="zh-CN" altLang="en-US">
                <a:sym typeface="+mn-ea"/>
              </a:rPr>
              <a:t>切换</a:t>
            </a:r>
            <a:endParaRPr lang="zh-CN" altLang="en-US" sz="2700"/>
          </a:p>
          <a:p>
            <a:pPr lvl="1">
              <a:lnSpc>
                <a:spcPct val="140000"/>
              </a:lnSpc>
            </a:pPr>
            <a:r>
              <a:rPr lang="zh-CN" altLang="en-US">
                <a:sym typeface="+mn-ea"/>
              </a:rPr>
              <a:t>进程切换代价更高：</a:t>
            </a:r>
            <a:r>
              <a:rPr lang="en-US" altLang="zh-CN">
                <a:sym typeface="+mn-ea"/>
              </a:rPr>
              <a:t>cache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TLB</a:t>
            </a:r>
            <a:r>
              <a:rPr lang="zh-CN" altLang="en-US">
                <a:sym typeface="+mn-ea"/>
              </a:rPr>
              <a:t>、内存等</a:t>
            </a:r>
            <a:endParaRPr lang="zh-CN" altLang="en-US"/>
          </a:p>
          <a:p>
            <a:pPr lvl="1">
              <a:lnSpc>
                <a:spcPct val="140000"/>
              </a:lnSpc>
            </a:pPr>
            <a:r>
              <a:rPr lang="zh-CN" altLang="en-US">
                <a:sym typeface="+mn-ea"/>
              </a:rPr>
              <a:t>支持多线程进程的系统中，可以实现更频繁的上下文</a:t>
            </a:r>
            <a:r>
              <a:rPr lang="zh-CN" altLang="en-US">
                <a:sym typeface="+mn-ea"/>
              </a:rPr>
              <a:t>切换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内核级线程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内核级线程</a:t>
            </a:r>
            <a:endParaRPr lang="zh-CN" altLang="en-US" sz="2800" b="1" dirty="0">
              <a:solidFill>
                <a:schemeClr val="tx1"/>
              </a:solidFill>
              <a:sym typeface="+mn-ea"/>
            </a:endParaRPr>
          </a:p>
          <a:p>
            <a:pPr lvl="1"/>
            <a:r>
              <a:rPr lang="zh-CN" altLang="en-US" sz="2800" dirty="0">
                <a:sym typeface="+mn-ea"/>
              </a:rPr>
              <a:t>由操作系统管理（创建、撤销、调度）的线程</a:t>
            </a:r>
            <a:endParaRPr lang="zh-CN" altLang="en-US" sz="2800"/>
          </a:p>
          <a:p>
            <a:r>
              <a:rPr lang="zh-CN" altLang="en-US" dirty="0">
                <a:sym typeface="+mn-ea"/>
              </a:rPr>
              <a:t>线程调度</a:t>
            </a:r>
            <a:endParaRPr lang="zh-CN" altLang="en-US" sz="2800" dirty="0">
              <a:sym typeface="+mn-ea"/>
            </a:endParaRPr>
          </a:p>
          <a:p>
            <a:pPr lvl="1"/>
            <a:r>
              <a:rPr lang="zh-CN" altLang="en-US" sz="2800" dirty="0">
                <a:sym typeface="+mn-ea"/>
              </a:rPr>
              <a:t>可以抢占</a:t>
            </a:r>
            <a:endParaRPr lang="zh-CN" altLang="en-US" sz="2800" dirty="0">
              <a:sym typeface="+mn-ea"/>
            </a:endParaRPr>
          </a:p>
          <a:p>
            <a:pPr lvl="1"/>
            <a:r>
              <a:rPr lang="zh-CN" altLang="en-US" sz="2800" dirty="0">
                <a:sym typeface="+mn-ea"/>
              </a:rPr>
              <a:t>切换代价高</a:t>
            </a:r>
            <a:endParaRPr lang="zh-CN" altLang="en-US" sz="2800" dirty="0">
              <a:sym typeface="+mn-ea"/>
            </a:endParaRPr>
          </a:p>
          <a:p>
            <a:pPr lvl="1"/>
            <a:r>
              <a:rPr lang="zh-CN" altLang="en-US" sz="2800" dirty="0">
                <a:sym typeface="+mn-ea"/>
              </a:rPr>
              <a:t>线程阻塞时，只会阻塞自己</a:t>
            </a:r>
            <a:endParaRPr lang="zh-CN" altLang="en-US" sz="2800" dirty="0">
              <a:sym typeface="+mn-ea"/>
            </a:endParaRPr>
          </a:p>
          <a:p>
            <a:pPr lvl="1"/>
            <a:r>
              <a:rPr lang="zh-CN" altLang="en-US" sz="2800"/>
              <a:t>适用于多核、多</a:t>
            </a:r>
            <a:r>
              <a:rPr lang="en-US" altLang="zh-CN" sz="2800"/>
              <a:t>CPU</a:t>
            </a:r>
            <a:endParaRPr lang="en-US" altLang="zh-CN" sz="280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本章目录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61745" y="1183640"/>
            <a:ext cx="10320655" cy="4942840"/>
          </a:xfrm>
        </p:spPr>
        <p:txBody>
          <a:bodyPr>
            <a:normAutofit fontScale="90000" lnSpcReduction="20000"/>
          </a:bodyPr>
          <a:p>
            <a:r>
              <a:rPr lang="en-US" altLang="zh-CN"/>
              <a:t>5-1 程序运行过程的描述</a:t>
            </a:r>
            <a:endParaRPr lang="en-US" altLang="zh-CN"/>
          </a:p>
          <a:p>
            <a:r>
              <a:rPr lang="en-US" altLang="zh-CN"/>
              <a:t>5-2 多线程进程</a:t>
            </a:r>
            <a:endParaRPr lang="en-US" altLang="zh-CN"/>
          </a:p>
          <a:p>
            <a:r>
              <a:rPr lang="en-US" altLang="zh-CN"/>
              <a:t>5-3 进程创建与撤销</a:t>
            </a:r>
            <a:endParaRPr lang="en-US" altLang="zh-CN"/>
          </a:p>
          <a:p>
            <a:r>
              <a:rPr lang="en-US" altLang="zh-CN"/>
              <a:t>5-4 CPU调度</a:t>
            </a:r>
            <a:endParaRPr lang="en-US" altLang="zh-CN"/>
          </a:p>
          <a:p>
            <a:r>
              <a:rPr lang="en-US" altLang="zh-CN"/>
              <a:t>5-5 CPU调度算法</a:t>
            </a:r>
            <a:endParaRPr lang="en-US" altLang="zh-CN"/>
          </a:p>
          <a:p>
            <a:r>
              <a:rPr lang="en-US" altLang="zh-CN"/>
              <a:t>5-6 上下文切换</a:t>
            </a:r>
            <a:endParaRPr lang="en-US" altLang="zh-CN"/>
          </a:p>
          <a:p>
            <a:r>
              <a:rPr lang="en-US" altLang="zh-CN"/>
              <a:t>5-7 进程通信</a:t>
            </a:r>
            <a:endParaRPr lang="en-US" altLang="zh-CN"/>
          </a:p>
        </p:txBody>
      </p:sp>
      <p:sp>
        <p:nvSpPr>
          <p:cNvPr id="4" name="左中括号 3"/>
          <p:cNvSpPr/>
          <p:nvPr/>
        </p:nvSpPr>
        <p:spPr>
          <a:xfrm>
            <a:off x="1261745" y="3543935"/>
            <a:ext cx="130175" cy="132524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左中括号 4"/>
          <p:cNvSpPr/>
          <p:nvPr/>
        </p:nvSpPr>
        <p:spPr>
          <a:xfrm>
            <a:off x="1261745" y="1562100"/>
            <a:ext cx="130175" cy="132524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左中括号 5"/>
          <p:cNvSpPr/>
          <p:nvPr/>
        </p:nvSpPr>
        <p:spPr>
          <a:xfrm>
            <a:off x="1261745" y="5328285"/>
            <a:ext cx="130175" cy="38163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 descr="2156e8d6bdda762[1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81470" y="2045335"/>
            <a:ext cx="3560445" cy="3560445"/>
          </a:xfrm>
          <a:prstGeom prst="rect">
            <a:avLst/>
          </a:prstGeom>
          <a:effectLst>
            <a:softEdge rad="127000"/>
          </a:effectLst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用户级线程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pPr>
              <a:lnSpc>
                <a:spcPct val="140000"/>
              </a:lnSpc>
            </a:pPr>
            <a:r>
              <a:rPr lang="zh-CN" altLang="en-US" b="1" dirty="0">
                <a:sym typeface="+mn-ea"/>
              </a:rPr>
              <a:t>用户级线程</a:t>
            </a:r>
            <a:r>
              <a:rPr lang="zh-CN" altLang="en-US" dirty="0">
                <a:sym typeface="+mn-ea"/>
              </a:rPr>
              <a:t>的定义</a:t>
            </a:r>
            <a:endParaRPr lang="zh-CN" altLang="en-US" sz="2800" b="1" dirty="0">
              <a:solidFill>
                <a:schemeClr val="tx1"/>
              </a:solidFill>
              <a:sym typeface="+mn-ea"/>
            </a:endParaRPr>
          </a:p>
          <a:p>
            <a:pPr lvl="1">
              <a:lnSpc>
                <a:spcPct val="140000"/>
              </a:lnSpc>
            </a:pPr>
            <a:r>
              <a:rPr lang="zh-CN" altLang="en-US" dirty="0">
                <a:sym typeface="+mn-ea"/>
              </a:rPr>
              <a:t>由用户程序（线程库）自己管理（创建、撤销、调度）的线程</a:t>
            </a:r>
            <a:endParaRPr lang="en-US" altLang="en-US" dirty="0"/>
          </a:p>
          <a:p>
            <a:pPr>
              <a:lnSpc>
                <a:spcPct val="140000"/>
              </a:lnSpc>
            </a:pPr>
            <a:r>
              <a:rPr lang="zh-CN" altLang="en-US">
                <a:sym typeface="+mn-ea"/>
              </a:rPr>
              <a:t>线程调度</a:t>
            </a:r>
            <a:endParaRPr lang="zh-CN" altLang="en-US" sz="2800"/>
          </a:p>
          <a:p>
            <a:pPr lvl="1">
              <a:lnSpc>
                <a:spcPct val="140000"/>
              </a:lnSpc>
            </a:pPr>
            <a:r>
              <a:rPr lang="zh-CN" altLang="en-US">
                <a:sym typeface="+mn-ea"/>
              </a:rPr>
              <a:t>非抢占式</a:t>
            </a:r>
            <a:endParaRPr lang="zh-CN" altLang="en-US"/>
          </a:p>
          <a:p>
            <a:pPr lvl="1">
              <a:lnSpc>
                <a:spcPct val="140000"/>
              </a:lnSpc>
            </a:pPr>
            <a:r>
              <a:rPr lang="zh-CN" altLang="en-US">
                <a:sym typeface="+mn-ea"/>
              </a:rPr>
              <a:t>绿色线程</a:t>
            </a:r>
            <a:endParaRPr lang="zh-CN" altLang="en-US"/>
          </a:p>
          <a:p>
            <a:pPr lvl="1">
              <a:lnSpc>
                <a:spcPct val="140000"/>
              </a:lnSpc>
            </a:pPr>
            <a:r>
              <a:rPr lang="en-US" altLang="zh-CN">
                <a:sym typeface="+mn-ea"/>
              </a:rPr>
              <a:t>I/O</a:t>
            </a:r>
            <a:r>
              <a:rPr lang="zh-CN" altLang="en-US">
                <a:sym typeface="+mn-ea"/>
              </a:rPr>
              <a:t>阻塞、</a:t>
            </a:r>
            <a:r>
              <a:rPr lang="en-US" altLang="zh-CN">
                <a:sym typeface="+mn-ea"/>
              </a:rPr>
              <a:t>yield()</a:t>
            </a:r>
            <a:endParaRPr lang="en-US" altLang="zh-CN">
              <a:sym typeface="+mn-ea"/>
            </a:endParaRPr>
          </a:p>
          <a:p>
            <a:pPr lvl="1">
              <a:lnSpc>
                <a:spcPct val="140000"/>
              </a:lnSpc>
            </a:pPr>
            <a:r>
              <a:rPr lang="zh-CN" altLang="en-US">
                <a:sym typeface="+mn-ea"/>
              </a:rPr>
              <a:t>不</a:t>
            </a:r>
            <a:r>
              <a:rPr lang="zh-CN" altLang="en-US">
                <a:sym typeface="+mn-ea"/>
              </a:rPr>
              <a:t>适用于多核、多</a:t>
            </a:r>
            <a:r>
              <a:rPr lang="en-US" altLang="zh-CN">
                <a:sym typeface="+mn-ea"/>
              </a:rPr>
              <a:t>CPU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用户级线程与内核级线程的关系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en-US" altLang="en-US" sz="3200" dirty="0">
                <a:sym typeface="+mn-ea"/>
              </a:rPr>
              <a:t>Many-to-One</a:t>
            </a:r>
            <a:endParaRPr lang="en-US" altLang="en-US" sz="3200" dirty="0">
              <a:sym typeface="+mn-ea"/>
            </a:endParaRPr>
          </a:p>
          <a:p>
            <a:pPr lvl="1"/>
            <a:r>
              <a:rPr lang="zh-CN" altLang="en-US" sz="2800" dirty="0">
                <a:sym typeface="+mn-ea"/>
              </a:rPr>
              <a:t>程序创建的所有线程为用户级线程</a:t>
            </a:r>
            <a:endParaRPr lang="zh-CN" altLang="en-US" sz="2800" dirty="0">
              <a:sym typeface="+mn-ea"/>
            </a:endParaRPr>
          </a:p>
          <a:p>
            <a:r>
              <a:rPr lang="en-US" altLang="en-US" sz="3200" dirty="0">
                <a:sym typeface="+mn-ea"/>
              </a:rPr>
              <a:t>One-to-One</a:t>
            </a:r>
            <a:endParaRPr lang="en-US" altLang="en-US" sz="3200" dirty="0">
              <a:sym typeface="+mn-ea"/>
            </a:endParaRPr>
          </a:p>
          <a:p>
            <a:pPr lvl="1"/>
            <a:r>
              <a:rPr lang="zh-CN" altLang="en-US" sz="2800" dirty="0">
                <a:sym typeface="+mn-ea"/>
              </a:rPr>
              <a:t>程序创建的所有线程为内核级线程</a:t>
            </a:r>
            <a:endParaRPr lang="zh-CN" altLang="en-US" sz="2800" dirty="0">
              <a:sym typeface="+mn-ea"/>
            </a:endParaRPr>
          </a:p>
          <a:p>
            <a:r>
              <a:rPr lang="en-US" altLang="en-US" sz="3200" dirty="0">
                <a:sym typeface="+mn-ea"/>
              </a:rPr>
              <a:t>Many-to-Many</a:t>
            </a:r>
            <a:endParaRPr lang="en-US" altLang="en-US" sz="3200" dirty="0">
              <a:sym typeface="+mn-ea"/>
            </a:endParaRPr>
          </a:p>
          <a:p>
            <a:pPr lvl="1"/>
            <a:r>
              <a:rPr lang="zh-CN" altLang="en-US" sz="2800" dirty="0">
                <a:sym typeface="+mn-ea"/>
              </a:rPr>
              <a:t>多个内核级线程共同分担多个用户级线程的任务</a:t>
            </a:r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7118985" y="1485265"/>
            <a:ext cx="4363720" cy="3780155"/>
            <a:chOff x="9902" y="2194"/>
            <a:chExt cx="8803" cy="7695"/>
          </a:xfrm>
        </p:grpSpPr>
        <p:pic>
          <p:nvPicPr>
            <p:cNvPr id="33795" name="Picture 1" descr="4_06.pdf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898" y="6879"/>
              <a:ext cx="7048" cy="301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1747" name="Picture 1" descr="4_05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02" y="2219"/>
              <a:ext cx="3791" cy="422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5843" name="Picture 1" descr="4_07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81" y="2194"/>
              <a:ext cx="4424" cy="4249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/>
              <a:t>5-3 </a:t>
            </a:r>
            <a:r>
              <a:rPr lang="zh-CN" altLang="en-US"/>
              <a:t>进程创建与撤销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/>
              <a:t>进程的创建</a:t>
            </a:r>
            <a:endParaRPr lang="zh-CN" altLang="en-US"/>
          </a:p>
          <a:p>
            <a:r>
              <a:rPr lang="zh-CN" altLang="en-US">
                <a:sym typeface="+mn-ea"/>
              </a:rPr>
              <a:t>进程的</a:t>
            </a:r>
            <a:r>
              <a:rPr lang="zh-CN" altLang="en-US">
                <a:sym typeface="+mn-ea"/>
              </a:rPr>
              <a:t>撤销</a:t>
            </a:r>
            <a:endParaRPr lang="zh-CN" altLang="en-US">
              <a:sym typeface="+mn-ea"/>
            </a:endParaRPr>
          </a:p>
          <a:p>
            <a:r>
              <a:rPr lang="zh-CN" altLang="en-US" sz="3200">
                <a:sym typeface="+mn-ea"/>
              </a:rPr>
              <a:t>子进程</a:t>
            </a:r>
            <a:endParaRPr lang="zh-CN" altLang="en-US" sz="3200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进程树，进程的父子关系</a:t>
            </a:r>
            <a:endParaRPr lang="zh-CN" altLang="en-US" sz="3200"/>
          </a:p>
          <a:p>
            <a:r>
              <a:rPr lang="en-US" altLang="zh-CN" dirty="0">
                <a:sym typeface="+mn-ea"/>
              </a:rPr>
              <a:t>Unix</a:t>
            </a:r>
            <a:r>
              <a:rPr lang="zh-CN" altLang="en-US" dirty="0">
                <a:sym typeface="+mn-ea"/>
              </a:rPr>
              <a:t>进程创建实例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进程创建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83640"/>
            <a:ext cx="10972800" cy="4902835"/>
          </a:xfrm>
        </p:spPr>
        <p:txBody>
          <a:bodyPr>
            <a:normAutofit fontScale="70000"/>
          </a:bodyPr>
          <a:p>
            <a:pPr>
              <a:lnSpc>
                <a:spcPct val="130000"/>
              </a:lnSpc>
            </a:pPr>
            <a:r>
              <a:rPr lang="zh-CN" altLang="en-US" sz="4570" dirty="0">
                <a:sym typeface="+mn-ea"/>
              </a:rPr>
              <a:t>进程控制块</a:t>
            </a:r>
            <a:endParaRPr lang="zh-CN" altLang="en-US" sz="4000" dirty="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4000" dirty="0">
                <a:sym typeface="+mn-ea"/>
              </a:rPr>
              <a:t>进程标识符(Process Identifier,pid)</a:t>
            </a:r>
            <a:endParaRPr lang="zh-CN" altLang="en-US" sz="3500" dirty="0"/>
          </a:p>
          <a:p>
            <a:pPr>
              <a:lnSpc>
                <a:spcPct val="130000"/>
              </a:lnSpc>
            </a:pPr>
            <a:r>
              <a:rPr lang="zh-CN" altLang="en-US" sz="4570" dirty="0">
                <a:sym typeface="+mn-ea"/>
              </a:rPr>
              <a:t>建立虚拟运行环境</a:t>
            </a:r>
            <a:endParaRPr lang="zh-CN" altLang="en-US" sz="4000" dirty="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4000" dirty="0">
                <a:sym typeface="+mn-ea"/>
              </a:rPr>
              <a:t>进程的线程</a:t>
            </a:r>
            <a:endParaRPr lang="zh-CN" altLang="en-US" sz="4000" dirty="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4000" dirty="0">
                <a:sym typeface="+mn-ea"/>
              </a:rPr>
              <a:t>虚拟地址空间</a:t>
            </a:r>
            <a:endParaRPr lang="zh-CN" altLang="en-US" sz="4000" dirty="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4000" dirty="0">
                <a:sym typeface="+mn-ea"/>
              </a:rPr>
              <a:t>设备</a:t>
            </a:r>
            <a:endParaRPr lang="zh-CN" altLang="en-US" sz="4000" dirty="0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4570" dirty="0">
                <a:sym typeface="+mn-ea"/>
              </a:rPr>
              <a:t>初始化</a:t>
            </a:r>
            <a:endParaRPr lang="zh-CN" altLang="en-US" sz="4570" dirty="0"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进程的</a:t>
            </a:r>
            <a:r>
              <a:rPr lang="zh-CN" altLang="en-US"/>
              <a:t>撤销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>
              <a:lnSpc>
                <a:spcPct val="150000"/>
              </a:lnSpc>
            </a:pPr>
            <a:r>
              <a:rPr lang="zh-CN" altLang="en-US" dirty="0">
                <a:sym typeface="+mn-ea"/>
              </a:rPr>
              <a:t>所有线程执行结束</a:t>
            </a:r>
            <a:endParaRPr lang="zh-CN" altLang="en-US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ym typeface="+mn-ea"/>
              </a:rPr>
              <a:t>进程退出</a:t>
            </a:r>
            <a:endParaRPr lang="zh-CN" altLang="en-US" sz="3110" dirty="0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sym typeface="+mn-ea"/>
              </a:rPr>
              <a:t>exit(),</a:t>
            </a:r>
            <a:r>
              <a:rPr lang="zh-CN" altLang="en-US" dirty="0">
                <a:sym typeface="+mn-ea"/>
              </a:rPr>
              <a:t>返回给父进程结束状态，与</a:t>
            </a:r>
            <a:r>
              <a:rPr lang="en-US" altLang="zh-CN" dirty="0">
                <a:sym typeface="+mn-ea"/>
              </a:rPr>
              <a:t>wait</a:t>
            </a:r>
            <a:r>
              <a:rPr lang="zh-CN" altLang="en-US" dirty="0">
                <a:sym typeface="+mn-ea"/>
              </a:rPr>
              <a:t>连用</a:t>
            </a:r>
            <a:endParaRPr lang="en-US" altLang="zh-CN" sz="3110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ym typeface="+mn-ea"/>
              </a:rPr>
              <a:t>父进程想</a:t>
            </a:r>
            <a:r>
              <a:rPr lang="zh-CN" altLang="en-US" dirty="0">
                <a:sym typeface="+mn-ea"/>
              </a:rPr>
              <a:t>撤销子进程</a:t>
            </a:r>
            <a:endParaRPr lang="zh-CN" altLang="en-US" dirty="0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sym typeface="+mn-ea"/>
              </a:rPr>
              <a:t>abort()</a:t>
            </a:r>
            <a:r>
              <a:rPr lang="zh-CN" altLang="en-US" dirty="0">
                <a:sym typeface="+mn-ea"/>
              </a:rPr>
              <a:t>：子进程运行有问题；不再需要；父进程退出</a:t>
            </a:r>
            <a:endParaRPr lang="zh-CN" altLang="en-US" sz="3110"/>
          </a:p>
          <a:p>
            <a:pPr>
              <a:lnSpc>
                <a:spcPct val="150000"/>
              </a:lnSpc>
            </a:pPr>
            <a:r>
              <a:rPr lang="zh-CN" altLang="en-US" dirty="0">
                <a:sym typeface="+mn-ea"/>
              </a:rPr>
              <a:t>撤销：</a:t>
            </a:r>
            <a:r>
              <a:rPr lang="zh-CN" altLang="en-US" dirty="0">
                <a:sym typeface="+mn-ea"/>
              </a:rPr>
              <a:t>释放进程的</a:t>
            </a:r>
            <a:r>
              <a:rPr lang="zh-CN" altLang="en-US" dirty="0">
                <a:sym typeface="+mn-ea"/>
              </a:rPr>
              <a:t>全部资源</a:t>
            </a:r>
            <a:endParaRPr lang="zh-CN" altLang="en-US" dirty="0"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子进程资源释放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p>
            <a:pPr>
              <a:lnSpc>
                <a:spcPct val="130000"/>
              </a:lnSpc>
            </a:pPr>
            <a:r>
              <a:rPr lang="zh-CN" altLang="en-US" sz="4000" dirty="0">
                <a:sym typeface="+mn-ea"/>
              </a:rPr>
              <a:t>释放进程资源</a:t>
            </a:r>
            <a:endParaRPr lang="zh-CN" altLang="en-US" sz="3500" dirty="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3500" dirty="0">
                <a:sym typeface="+mn-ea"/>
              </a:rPr>
              <a:t>进程不能释放自己的全部资源</a:t>
            </a:r>
            <a:endParaRPr lang="zh-CN" altLang="en-US" sz="3500" dirty="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en-US" altLang="zh-CN" sz="3500" dirty="0">
                <a:sym typeface="+mn-ea"/>
              </a:rPr>
              <a:t>exit()</a:t>
            </a:r>
            <a:r>
              <a:rPr lang="zh-CN" altLang="en-US" sz="3500" dirty="0">
                <a:sym typeface="+mn-ea"/>
              </a:rPr>
              <a:t>与wait(&amp;status)合作</a:t>
            </a:r>
            <a:endParaRPr lang="zh-CN" altLang="en-US" sz="3500" dirty="0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4000" dirty="0">
                <a:sym typeface="+mn-ea"/>
              </a:rPr>
              <a:t>僵尸进程（</a:t>
            </a:r>
            <a:r>
              <a:rPr lang="en-US" altLang="zh-CN" sz="4000" dirty="0">
                <a:sym typeface="+mn-ea"/>
              </a:rPr>
              <a:t>zombie</a:t>
            </a:r>
            <a:r>
              <a:rPr lang="zh-CN" altLang="en-US" sz="4000" dirty="0">
                <a:sym typeface="+mn-ea"/>
              </a:rPr>
              <a:t>）</a:t>
            </a:r>
            <a:endParaRPr lang="en-US" altLang="zh-CN" sz="3500" dirty="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3500" dirty="0">
                <a:sym typeface="+mn-ea"/>
              </a:rPr>
              <a:t>如果进程已经结束，但父进程并不执行</a:t>
            </a:r>
            <a:r>
              <a:rPr lang="en-US" altLang="zh-CN" sz="3500" dirty="0">
                <a:sym typeface="+mn-ea"/>
              </a:rPr>
              <a:t>wait()</a:t>
            </a:r>
            <a:r>
              <a:rPr lang="zh-CN" altLang="en-US" sz="3500" dirty="0">
                <a:sym typeface="+mn-ea"/>
              </a:rPr>
              <a:t>为进程收尸</a:t>
            </a:r>
            <a:endParaRPr lang="en-US" altLang="en-US" sz="3500" b="1" dirty="0">
              <a:solidFill>
                <a:srgbClr val="3366FF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4000" dirty="0">
                <a:sym typeface="+mn-ea"/>
              </a:rPr>
              <a:t>孤儿进程（orphan）</a:t>
            </a:r>
            <a:endParaRPr lang="zh-CN" altLang="en-US" sz="3500" dirty="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3500" dirty="0">
                <a:sym typeface="+mn-ea"/>
              </a:rPr>
              <a:t>若父进程就已经退出，这样的进程称为孤儿，被</a:t>
            </a:r>
            <a:r>
              <a:rPr lang="en-US" altLang="zh-CN" sz="3500" dirty="0">
                <a:sym typeface="+mn-ea"/>
              </a:rPr>
              <a:t>init</a:t>
            </a:r>
            <a:r>
              <a:rPr lang="zh-CN" altLang="en-US" sz="3500" dirty="0">
                <a:sym typeface="+mn-ea"/>
              </a:rPr>
              <a:t>进程收留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6082" name="Picture 1" descr="3_08.p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8715" y="1786255"/>
            <a:ext cx="5221605" cy="2767965"/>
          </a:xfrm>
          <a:prstGeom prst="rect">
            <a:avLst/>
          </a:prstGeom>
          <a:noFill/>
          <a:ln w="9525">
            <a:noFill/>
          </a:ln>
          <a:effectLst>
            <a:outerShdw dir="5400000" sx="1000" sy="1000" algn="ctr" rotWithShape="0">
              <a:srgbClr val="000000">
                <a:alpha val="83000"/>
              </a:srgbClr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进程树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 sz="3200">
                <a:sym typeface="+mn-ea"/>
              </a:rPr>
              <a:t>创建第一个进程</a:t>
            </a:r>
            <a:r>
              <a:rPr lang="en-US" altLang="zh-CN" sz="3200">
                <a:sym typeface="+mn-ea"/>
              </a:rPr>
              <a:t>init</a:t>
            </a:r>
            <a:endParaRPr lang="zh-CN" altLang="en-US" sz="3200"/>
          </a:p>
          <a:p>
            <a:r>
              <a:rPr lang="zh-CN" altLang="en-US" sz="3200">
                <a:sym typeface="+mn-ea"/>
              </a:rPr>
              <a:t>进程可以</a:t>
            </a:r>
            <a:r>
              <a:rPr lang="zh-CN" altLang="en-US" sz="3200">
                <a:sym typeface="+mn-ea"/>
              </a:rPr>
              <a:t>创建子进程</a:t>
            </a:r>
            <a:r>
              <a:rPr lang="en-US" altLang="zh-CN" sz="3200">
                <a:sym typeface="+mn-ea"/>
              </a:rPr>
              <a:t>,</a:t>
            </a:r>
            <a:r>
              <a:rPr lang="zh-CN" altLang="en-US" sz="3200">
                <a:sym typeface="+mn-ea"/>
              </a:rPr>
              <a:t>形成进程树！</a:t>
            </a:r>
            <a:endParaRPr lang="zh-CN" altLang="en-US" sz="3200"/>
          </a:p>
          <a:p>
            <a:r>
              <a:rPr lang="zh-CN" altLang="en-US" sz="3200">
                <a:sym typeface="+mn-ea"/>
              </a:rPr>
              <a:t>子进程和父进程</a:t>
            </a:r>
            <a:endParaRPr lang="zh-CN" altLang="en-US" sz="3200"/>
          </a:p>
          <a:p>
            <a:pPr lvl="1"/>
            <a:r>
              <a:rPr lang="zh-CN" altLang="en-US">
                <a:sym typeface="+mn-ea"/>
              </a:rPr>
              <a:t>有明确的父子关系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并发执行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彼此独立，有各自的虚拟运行环境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父、子进程关系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>
              <a:lnSpc>
                <a:spcPct val="130000"/>
              </a:lnSpc>
            </a:pPr>
            <a:r>
              <a:rPr lang="zh-CN" altLang="en-US" dirty="0">
                <a:sym typeface="+mn-ea"/>
              </a:rPr>
              <a:t>资源共享选项</a:t>
            </a:r>
            <a:endParaRPr lang="en-US" altLang="en-US" sz="2800" dirty="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2800" dirty="0">
                <a:sym typeface="+mn-ea"/>
              </a:rPr>
              <a:t>共享全部</a:t>
            </a:r>
            <a:endParaRPr lang="zh-CN" altLang="en-US" sz="2800" dirty="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2800" dirty="0">
                <a:sym typeface="+mn-ea"/>
              </a:rPr>
              <a:t>部分资源</a:t>
            </a:r>
            <a:endParaRPr lang="zh-CN" altLang="en-US" sz="2800" dirty="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2800" dirty="0">
                <a:sym typeface="+mn-ea"/>
              </a:rPr>
              <a:t>无共享资源</a:t>
            </a:r>
            <a:endParaRPr lang="en-US" altLang="en-US" sz="2800" dirty="0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ym typeface="+mn-ea"/>
              </a:rPr>
              <a:t>执行选项</a:t>
            </a:r>
            <a:endParaRPr lang="en-US" altLang="en-US" sz="2800" dirty="0"/>
          </a:p>
          <a:p>
            <a:pPr lvl="1" algn="l">
              <a:lnSpc>
                <a:spcPct val="130000"/>
              </a:lnSpc>
              <a:buClrTx/>
              <a:buSzTx/>
              <a:buFontTx/>
            </a:pPr>
            <a:r>
              <a:rPr lang="zh-CN" altLang="en-US" sz="2800" dirty="0">
                <a:sym typeface="+mn-ea"/>
              </a:rPr>
              <a:t>原则上，父进程与子进程并发执行</a:t>
            </a:r>
            <a:endParaRPr lang="zh-CN" altLang="en-US" sz="2800" dirty="0"/>
          </a:p>
          <a:p>
            <a:pPr lvl="1" algn="l">
              <a:lnSpc>
                <a:spcPct val="130000"/>
              </a:lnSpc>
              <a:buClrTx/>
              <a:buSzTx/>
              <a:buFontTx/>
            </a:pPr>
            <a:r>
              <a:rPr lang="zh-CN" altLang="en-US" sz="2800" dirty="0">
                <a:sym typeface="+mn-ea"/>
              </a:rPr>
              <a:t>也可以，父进程等待子进程结束</a:t>
            </a:r>
            <a:endParaRPr lang="zh-CN" altLang="en-US" sz="3200"/>
          </a:p>
          <a:p>
            <a:endParaRPr lang="zh-CN" altLang="en-US"/>
          </a:p>
        </p:txBody>
      </p:sp>
      <p:pic>
        <p:nvPicPr>
          <p:cNvPr id="4" name="图片 3" descr="timg[2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4440" y="1501140"/>
            <a:ext cx="2834640" cy="4411980"/>
          </a:xfrm>
          <a:prstGeom prst="rect">
            <a:avLst/>
          </a:prstGeom>
          <a:effectLst>
            <a:softEdge rad="317500"/>
          </a:effectLst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>
                <a:sym typeface="+mn-ea"/>
              </a:rPr>
              <a:t>Unix</a:t>
            </a:r>
            <a:r>
              <a:rPr lang="zh-CN" altLang="en-US" dirty="0">
                <a:sym typeface="+mn-ea"/>
              </a:rPr>
              <a:t>进程创建实例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p>
            <a:r>
              <a:rPr lang="zh-CN" altLang="en-US" sz="3200" dirty="0">
                <a:sym typeface="+mn-ea"/>
              </a:rPr>
              <a:t>虚拟运行环境</a:t>
            </a:r>
            <a:endParaRPr lang="en-US" altLang="en-US" sz="3200" dirty="0">
              <a:sym typeface="+mn-ea"/>
            </a:endParaRPr>
          </a:p>
          <a:p>
            <a:pPr lvl="1"/>
            <a:r>
              <a:rPr lang="zh-CN" altLang="en-US" sz="3200" dirty="0">
                <a:sym typeface="+mn-ea"/>
              </a:rPr>
              <a:t>复制父进程的，简单省事儿</a:t>
            </a:r>
            <a:endParaRPr lang="zh-CN" altLang="en-US" sz="3200" dirty="0">
              <a:sym typeface="+mn-ea"/>
            </a:endParaRPr>
          </a:p>
          <a:p>
            <a:pPr lvl="1"/>
            <a:r>
              <a:rPr lang="zh-CN" altLang="en-US" sz="3200" dirty="0">
                <a:sym typeface="+mn-ea"/>
              </a:rPr>
              <a:t>实际上：</a:t>
            </a:r>
            <a:r>
              <a:rPr lang="en-US" altLang="zh-CN" sz="3200" dirty="0">
                <a:sym typeface="+mn-ea"/>
              </a:rPr>
              <a:t>COW</a:t>
            </a:r>
            <a:r>
              <a:rPr lang="zh-CN" altLang="en-US" sz="3200" dirty="0">
                <a:sym typeface="+mn-ea"/>
              </a:rPr>
              <a:t>，</a:t>
            </a:r>
            <a:r>
              <a:rPr lang="en-US" altLang="zh-CN" sz="3200" dirty="0">
                <a:sym typeface="+mn-ea"/>
              </a:rPr>
              <a:t>copy on write</a:t>
            </a:r>
            <a:endParaRPr lang="en-US" altLang="en-US" sz="3200" dirty="0">
              <a:sym typeface="+mn-ea"/>
            </a:endParaRPr>
          </a:p>
          <a:p>
            <a:pPr lvl="1"/>
            <a:r>
              <a:rPr lang="zh-CN" altLang="en-US" sz="3200" dirty="0">
                <a:sym typeface="+mn-ea"/>
              </a:rPr>
              <a:t>需要时再改，两阶段机制</a:t>
            </a:r>
            <a:endParaRPr lang="en-US" altLang="en-US" sz="3200" dirty="0"/>
          </a:p>
          <a:p>
            <a:r>
              <a:rPr lang="zh-CN" altLang="en-US" sz="3200" dirty="0">
                <a:sym typeface="+mn-ea"/>
              </a:rPr>
              <a:t>系统调用</a:t>
            </a:r>
            <a:endParaRPr lang="en-US" altLang="en-US" sz="3200" dirty="0"/>
          </a:p>
          <a:p>
            <a:pPr lvl="1"/>
            <a:r>
              <a:rPr lang="en-US" altLang="en-US" sz="3200" b="1" dirty="0">
                <a:solidFill>
                  <a:srgbClr val="000000"/>
                </a:solidFill>
                <a:latin typeface="Courier New" panose="02070309020205020404" pitchFamily="49" charset="0"/>
                <a:sym typeface="+mn-ea"/>
              </a:rPr>
              <a:t>fork()</a:t>
            </a:r>
            <a:r>
              <a:rPr lang="en-US" altLang="en-US" sz="3200" dirty="0">
                <a:solidFill>
                  <a:srgbClr val="000000"/>
                </a:solidFill>
                <a:sym typeface="+mn-ea"/>
              </a:rPr>
              <a:t> </a:t>
            </a:r>
            <a:r>
              <a:rPr lang="zh-CN" altLang="en-US" sz="3200" dirty="0">
                <a:solidFill>
                  <a:srgbClr val="000000"/>
                </a:solidFill>
                <a:sym typeface="+mn-ea"/>
              </a:rPr>
              <a:t>创建一个和父进程一样的进程</a:t>
            </a:r>
            <a:endParaRPr lang="en-US" altLang="en-US" sz="3200" dirty="0"/>
          </a:p>
          <a:p>
            <a:pPr lvl="1"/>
            <a:r>
              <a:rPr lang="en-US" altLang="en-US" sz="3200" b="1" dirty="0">
                <a:solidFill>
                  <a:srgbClr val="000000"/>
                </a:solidFill>
                <a:latin typeface="Courier New" panose="02070309020205020404" pitchFamily="49" charset="0"/>
                <a:sym typeface="+mn-ea"/>
              </a:rPr>
              <a:t>exec()</a:t>
            </a:r>
            <a:r>
              <a:rPr lang="en-US" altLang="en-US" sz="3200" dirty="0">
                <a:sym typeface="+mn-ea"/>
              </a:rPr>
              <a:t> </a:t>
            </a:r>
            <a:r>
              <a:rPr lang="zh-CN" altLang="en-US" sz="3200" dirty="0">
                <a:sym typeface="+mn-ea"/>
              </a:rPr>
              <a:t>仅</a:t>
            </a:r>
            <a:r>
              <a:rPr lang="zh-CN" altLang="en-US" sz="3200" dirty="0">
                <a:sym typeface="+mn-ea"/>
              </a:rPr>
              <a:t>替换父进程的虚拟地址空间</a:t>
            </a:r>
            <a:endParaRPr lang="zh-CN" altLang="en-US" sz="3200" dirty="0">
              <a:sym typeface="+mn-ea"/>
            </a:endParaRPr>
          </a:p>
        </p:txBody>
      </p:sp>
      <p:pic>
        <p:nvPicPr>
          <p:cNvPr id="4" name="Picture 4" descr="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17310" y="2014855"/>
            <a:ext cx="5172075" cy="1955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fork()</a:t>
            </a:r>
            <a:r>
              <a:rPr lang="zh-CN" altLang="en-US">
                <a:sym typeface="+mn-ea"/>
              </a:rPr>
              <a:t>进程创建示意图</a:t>
            </a:r>
            <a:endParaRPr lang="zh-CN" altLang="en-US"/>
          </a:p>
        </p:txBody>
      </p:sp>
      <p:grpSp>
        <p:nvGrpSpPr>
          <p:cNvPr id="60" name="组合 59"/>
          <p:cNvGrpSpPr/>
          <p:nvPr/>
        </p:nvGrpSpPr>
        <p:grpSpPr>
          <a:xfrm>
            <a:off x="906780" y="1295400"/>
            <a:ext cx="5359400" cy="4951095"/>
            <a:chOff x="2135" y="2640"/>
            <a:chExt cx="8440" cy="7797"/>
          </a:xfrm>
        </p:grpSpPr>
        <p:sp>
          <p:nvSpPr>
            <p:cNvPr id="4" name="文本框 1"/>
            <p:cNvSpPr txBox="1"/>
            <p:nvPr/>
          </p:nvSpPr>
          <p:spPr>
            <a:xfrm>
              <a:off x="2135" y="4323"/>
              <a:ext cx="2058" cy="1314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zh-CN" altLang="en-US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父</a:t>
              </a:r>
              <a:r>
                <a:rPr lang="en-US" altLang="zh-CN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进程</a:t>
              </a:r>
              <a:r>
                <a:rPr lang="zh-CN" altLang="en-US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虚拟地址空间</a:t>
              </a:r>
              <a:endParaRPr lang="zh-CN" altLang="en-US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5" name="文本框 2"/>
            <p:cNvSpPr txBox="1"/>
            <p:nvPr/>
          </p:nvSpPr>
          <p:spPr>
            <a:xfrm>
              <a:off x="2135" y="6521"/>
              <a:ext cx="2045" cy="1216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zh-CN" altLang="en-US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子</a:t>
              </a:r>
              <a:r>
                <a:rPr lang="en-US" altLang="zh-CN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进程</a:t>
              </a:r>
              <a:r>
                <a:rPr lang="zh-CN" altLang="en-US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虚拟地址空间</a:t>
              </a:r>
              <a:endPara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6" name="文本框 3"/>
            <p:cNvSpPr txBox="1"/>
            <p:nvPr/>
          </p:nvSpPr>
          <p:spPr>
            <a:xfrm>
              <a:off x="6052" y="3965"/>
              <a:ext cx="1909" cy="5780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just"/>
              <a:r>
                <a:rPr lang="en-US" altLang="zh-CN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 </a:t>
              </a:r>
              <a:endPara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cxnSp>
          <p:nvCxnSpPr>
            <p:cNvPr id="8" name="直接箭头连接符 8"/>
            <p:cNvCxnSpPr/>
            <p:nvPr/>
          </p:nvCxnSpPr>
          <p:spPr>
            <a:xfrm>
              <a:off x="4217" y="4315"/>
              <a:ext cx="1804" cy="23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9"/>
            <p:cNvCxnSpPr/>
            <p:nvPr/>
          </p:nvCxnSpPr>
          <p:spPr>
            <a:xfrm flipV="1">
              <a:off x="4201" y="5412"/>
              <a:ext cx="1851" cy="21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10"/>
            <p:cNvCxnSpPr/>
            <p:nvPr/>
          </p:nvCxnSpPr>
          <p:spPr>
            <a:xfrm flipV="1">
              <a:off x="4170" y="5503"/>
              <a:ext cx="1787" cy="222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1"/>
            <p:cNvCxnSpPr/>
            <p:nvPr/>
          </p:nvCxnSpPr>
          <p:spPr>
            <a:xfrm flipV="1">
              <a:off x="4151" y="4576"/>
              <a:ext cx="1886" cy="195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6"/>
            <p:cNvSpPr txBox="1"/>
            <p:nvPr/>
          </p:nvSpPr>
          <p:spPr>
            <a:xfrm>
              <a:off x="3195" y="8483"/>
              <a:ext cx="2222" cy="659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zh-CN" altLang="en-US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父进程</a:t>
              </a:r>
              <a:r>
                <a:rPr lang="en-US" altLang="zh-CN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PCB</a:t>
              </a:r>
              <a:endPara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32" name="文本框 32"/>
            <p:cNvSpPr txBox="1"/>
            <p:nvPr/>
          </p:nvSpPr>
          <p:spPr>
            <a:xfrm>
              <a:off x="5639" y="3299"/>
              <a:ext cx="2727" cy="659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物理地址空间</a:t>
              </a:r>
              <a:endPara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35" name="矩形 35"/>
            <p:cNvSpPr/>
            <p:nvPr/>
          </p:nvSpPr>
          <p:spPr>
            <a:xfrm>
              <a:off x="6050" y="4580"/>
              <a:ext cx="1909" cy="830"/>
            </a:xfrm>
            <a:prstGeom prst="rect">
              <a:avLst/>
            </a:prstGeom>
            <a:pattFill prst="pct5">
              <a:fgClr>
                <a:schemeClr val="bg2">
                  <a:lumMod val="90000"/>
                </a:schemeClr>
              </a:fgClr>
              <a:bgClr>
                <a:schemeClr val="bg1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cxnSp>
          <p:nvCxnSpPr>
            <p:cNvPr id="13" name="直接连接符 12"/>
            <p:cNvCxnSpPr/>
            <p:nvPr/>
          </p:nvCxnSpPr>
          <p:spPr>
            <a:xfrm>
              <a:off x="6052" y="8397"/>
              <a:ext cx="188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6072" y="8597"/>
              <a:ext cx="188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6062" y="8797"/>
              <a:ext cx="188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6052" y="8997"/>
              <a:ext cx="188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6042" y="9197"/>
              <a:ext cx="188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任意多边形 17"/>
            <p:cNvSpPr/>
            <p:nvPr/>
          </p:nvSpPr>
          <p:spPr>
            <a:xfrm>
              <a:off x="7918" y="4580"/>
              <a:ext cx="305" cy="4105"/>
            </a:xfrm>
            <a:custGeom>
              <a:avLst/>
              <a:gdLst>
                <a:gd name="connsiteX0" fmla="*/ 0 w 305"/>
                <a:gd name="connsiteY0" fmla="*/ 4105 h 4105"/>
                <a:gd name="connsiteX1" fmla="*/ 291 w 305"/>
                <a:gd name="connsiteY1" fmla="*/ 4101 h 4105"/>
                <a:gd name="connsiteX2" fmla="*/ 305 w 305"/>
                <a:gd name="connsiteY2" fmla="*/ 0 h 4105"/>
                <a:gd name="connsiteX3" fmla="*/ 68 w 305"/>
                <a:gd name="connsiteY3" fmla="*/ 0 h 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" h="4105">
                  <a:moveTo>
                    <a:pt x="0" y="4105"/>
                  </a:moveTo>
                  <a:lnTo>
                    <a:pt x="291" y="4101"/>
                  </a:lnTo>
                  <a:lnTo>
                    <a:pt x="305" y="0"/>
                  </a:lnTo>
                  <a:lnTo>
                    <a:pt x="68" y="0"/>
                  </a:lnTo>
                </a:path>
              </a:pathLst>
            </a:custGeom>
            <a:noFill/>
            <a:ln w="6350"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7859" y="4576"/>
              <a:ext cx="640" cy="4353"/>
            </a:xfrm>
            <a:custGeom>
              <a:avLst/>
              <a:gdLst>
                <a:gd name="connsiteX0" fmla="*/ 0 w 640"/>
                <a:gd name="connsiteY0" fmla="*/ 4353 h 4353"/>
                <a:gd name="connsiteX1" fmla="*/ 640 w 640"/>
                <a:gd name="connsiteY1" fmla="*/ 4325 h 4353"/>
                <a:gd name="connsiteX2" fmla="*/ 640 w 640"/>
                <a:gd name="connsiteY2" fmla="*/ 4 h 4353"/>
                <a:gd name="connsiteX3" fmla="*/ 334 w 640"/>
                <a:gd name="connsiteY3" fmla="*/ 0 h 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0" h="4353">
                  <a:moveTo>
                    <a:pt x="0" y="4353"/>
                  </a:moveTo>
                  <a:lnTo>
                    <a:pt x="640" y="4325"/>
                  </a:lnTo>
                  <a:lnTo>
                    <a:pt x="640" y="4"/>
                  </a:lnTo>
                  <a:lnTo>
                    <a:pt x="334" y="0"/>
                  </a:lnTo>
                </a:path>
              </a:pathLst>
            </a:custGeom>
            <a:noFill/>
            <a:ln w="6350"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44" name="直接连接符 43"/>
            <p:cNvCxnSpPr/>
            <p:nvPr/>
          </p:nvCxnSpPr>
          <p:spPr>
            <a:xfrm flipV="1">
              <a:off x="6052" y="4784"/>
              <a:ext cx="1901" cy="16"/>
            </a:xfrm>
            <a:prstGeom prst="line">
              <a:avLst/>
            </a:prstGeom>
            <a:ln w="1143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V="1">
              <a:off x="6057" y="4942"/>
              <a:ext cx="1901" cy="16"/>
            </a:xfrm>
            <a:prstGeom prst="line">
              <a:avLst/>
            </a:prstGeom>
            <a:ln w="889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26"/>
            <p:cNvSpPr txBox="1"/>
            <p:nvPr/>
          </p:nvSpPr>
          <p:spPr>
            <a:xfrm>
              <a:off x="8657" y="9778"/>
              <a:ext cx="1679" cy="659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zh-CN" altLang="en-US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返回值为</a:t>
              </a:r>
              <a:r>
                <a:rPr lang="en-US" altLang="zh-CN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0</a:t>
              </a:r>
              <a:endPara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47" name="文本框 26"/>
            <p:cNvSpPr txBox="1"/>
            <p:nvPr/>
          </p:nvSpPr>
          <p:spPr>
            <a:xfrm>
              <a:off x="4040" y="2640"/>
              <a:ext cx="1950" cy="659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zh-CN" altLang="en-US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父进程代码</a:t>
              </a:r>
              <a:endParaRPr lang="zh-CN" altLang="en-US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48" name="文本框 26"/>
            <p:cNvSpPr txBox="1"/>
            <p:nvPr/>
          </p:nvSpPr>
          <p:spPr>
            <a:xfrm>
              <a:off x="8223" y="2673"/>
              <a:ext cx="1840" cy="659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zh-CN" altLang="en-US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子进程代码</a:t>
              </a:r>
              <a:endParaRPr lang="zh-CN" altLang="en-US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49" name="文本框 26"/>
            <p:cNvSpPr txBox="1"/>
            <p:nvPr/>
          </p:nvSpPr>
          <p:spPr>
            <a:xfrm>
              <a:off x="8499" y="8597"/>
              <a:ext cx="2076" cy="926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zh-CN" altLang="en-US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返回值为子进程号</a:t>
              </a:r>
              <a:endParaRPr lang="zh-CN" altLang="en-US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cxnSp>
          <p:nvCxnSpPr>
            <p:cNvPr id="50" name="直接连接符 49"/>
            <p:cNvCxnSpPr>
              <a:endCxn id="46" idx="1"/>
            </p:cNvCxnSpPr>
            <p:nvPr/>
          </p:nvCxnSpPr>
          <p:spPr>
            <a:xfrm>
              <a:off x="7482" y="8905"/>
              <a:ext cx="1175" cy="1203"/>
            </a:xfrm>
            <a:prstGeom prst="line">
              <a:avLst/>
            </a:prstGeom>
            <a:ln>
              <a:solidFill>
                <a:schemeClr val="tx1"/>
              </a:solidFill>
              <a:head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>
              <a:endCxn id="49" idx="1"/>
            </p:cNvCxnSpPr>
            <p:nvPr/>
          </p:nvCxnSpPr>
          <p:spPr>
            <a:xfrm>
              <a:off x="7317" y="8677"/>
              <a:ext cx="1182" cy="383"/>
            </a:xfrm>
            <a:prstGeom prst="line">
              <a:avLst/>
            </a:prstGeom>
            <a:ln>
              <a:solidFill>
                <a:schemeClr val="tx1"/>
              </a:solidFill>
              <a:head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本框 26"/>
            <p:cNvSpPr txBox="1"/>
            <p:nvPr/>
          </p:nvSpPr>
          <p:spPr>
            <a:xfrm>
              <a:off x="3165" y="9045"/>
              <a:ext cx="2222" cy="659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zh-CN" altLang="en-US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子进程</a:t>
              </a:r>
              <a:r>
                <a:rPr lang="en-US" altLang="zh-CN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PCB</a:t>
              </a:r>
              <a:endPara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cxnSp>
          <p:nvCxnSpPr>
            <p:cNvPr id="53" name="直接连接符 52"/>
            <p:cNvCxnSpPr/>
            <p:nvPr/>
          </p:nvCxnSpPr>
          <p:spPr>
            <a:xfrm flipV="1">
              <a:off x="5198" y="8713"/>
              <a:ext cx="839" cy="1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V="1">
              <a:off x="5150" y="8921"/>
              <a:ext cx="887" cy="45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>
              <a:stCxn id="47" idx="2"/>
            </p:cNvCxnSpPr>
            <p:nvPr/>
          </p:nvCxnSpPr>
          <p:spPr>
            <a:xfrm>
              <a:off x="5015" y="3299"/>
              <a:ext cx="1661" cy="14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>
              <a:stCxn id="48" idx="2"/>
            </p:cNvCxnSpPr>
            <p:nvPr/>
          </p:nvCxnSpPr>
          <p:spPr>
            <a:xfrm flipH="1">
              <a:off x="7203" y="3332"/>
              <a:ext cx="1940" cy="16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7506335" y="1734820"/>
            <a:ext cx="3895090" cy="4093210"/>
            <a:chOff x="2232" y="3232"/>
            <a:chExt cx="6134" cy="6446"/>
          </a:xfrm>
        </p:grpSpPr>
        <p:sp>
          <p:nvSpPr>
            <p:cNvPr id="22" name="文本框 1"/>
            <p:cNvSpPr txBox="1"/>
            <p:nvPr/>
          </p:nvSpPr>
          <p:spPr>
            <a:xfrm>
              <a:off x="2245" y="3909"/>
              <a:ext cx="2106" cy="1493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zh-CN" altLang="en-US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父</a:t>
              </a:r>
              <a:r>
                <a:rPr lang="en-US" altLang="zh-CN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进程</a:t>
              </a:r>
              <a:r>
                <a:rPr lang="zh-CN" altLang="en-US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虚拟地址空间</a:t>
              </a:r>
              <a:endParaRPr lang="zh-CN" altLang="en-US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3" name="文本框 2"/>
            <p:cNvSpPr txBox="1"/>
            <p:nvPr/>
          </p:nvSpPr>
          <p:spPr>
            <a:xfrm>
              <a:off x="2232" y="6454"/>
              <a:ext cx="2111" cy="1455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zh-CN" altLang="en-US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子</a:t>
              </a:r>
              <a:r>
                <a:rPr lang="en-US" altLang="zh-CN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进程</a:t>
              </a:r>
              <a:r>
                <a:rPr lang="zh-CN" altLang="en-US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虚拟地址空间</a:t>
              </a:r>
              <a:endPara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4" name="文本框 3"/>
            <p:cNvSpPr txBox="1"/>
            <p:nvPr/>
          </p:nvSpPr>
          <p:spPr>
            <a:xfrm>
              <a:off x="6052" y="3898"/>
              <a:ext cx="1909" cy="5780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just"/>
              <a:r>
                <a:rPr lang="en-US" altLang="zh-CN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 </a:t>
              </a:r>
              <a:endPara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cxnSp>
          <p:nvCxnSpPr>
            <p:cNvPr id="25" name="直接箭头连接符 8"/>
            <p:cNvCxnSpPr/>
            <p:nvPr/>
          </p:nvCxnSpPr>
          <p:spPr>
            <a:xfrm>
              <a:off x="4344" y="3914"/>
              <a:ext cx="1677" cy="56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9"/>
            <p:cNvCxnSpPr/>
            <p:nvPr/>
          </p:nvCxnSpPr>
          <p:spPr>
            <a:xfrm flipV="1">
              <a:off x="4360" y="5345"/>
              <a:ext cx="1692" cy="7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10"/>
            <p:cNvCxnSpPr/>
            <p:nvPr/>
          </p:nvCxnSpPr>
          <p:spPr>
            <a:xfrm flipV="1">
              <a:off x="4328" y="6941"/>
              <a:ext cx="1735" cy="94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11"/>
            <p:cNvCxnSpPr/>
            <p:nvPr/>
          </p:nvCxnSpPr>
          <p:spPr>
            <a:xfrm flipV="1">
              <a:off x="4328" y="6126"/>
              <a:ext cx="1708" cy="33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6"/>
            <p:cNvSpPr txBox="1"/>
            <p:nvPr/>
          </p:nvSpPr>
          <p:spPr>
            <a:xfrm>
              <a:off x="3568" y="8561"/>
              <a:ext cx="2222" cy="659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zh-CN" altLang="en-US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进程控制块表</a:t>
              </a:r>
              <a:endParaRPr lang="zh-CN" altLang="en-US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31" name="文本框 32"/>
            <p:cNvSpPr txBox="1"/>
            <p:nvPr/>
          </p:nvSpPr>
          <p:spPr>
            <a:xfrm>
              <a:off x="5639" y="3232"/>
              <a:ext cx="2727" cy="659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物理地址空间</a:t>
              </a:r>
              <a:endPara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33" name="矩形 34"/>
            <p:cNvSpPr/>
            <p:nvPr/>
          </p:nvSpPr>
          <p:spPr>
            <a:xfrm>
              <a:off x="6052" y="6149"/>
              <a:ext cx="1911" cy="812"/>
            </a:xfrm>
            <a:prstGeom prst="rect">
              <a:avLst/>
            </a:prstGeom>
            <a:pattFill prst="pct5">
              <a:fgClr>
                <a:schemeClr val="bg2">
                  <a:lumMod val="90000"/>
                </a:schemeClr>
              </a:fgClr>
              <a:bgClr>
                <a:schemeClr val="bg1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矩形 35"/>
            <p:cNvSpPr/>
            <p:nvPr/>
          </p:nvSpPr>
          <p:spPr>
            <a:xfrm>
              <a:off x="6050" y="4513"/>
              <a:ext cx="1909" cy="812"/>
            </a:xfrm>
            <a:prstGeom prst="rect">
              <a:avLst/>
            </a:prstGeom>
            <a:pattFill prst="pct5">
              <a:fgClr>
                <a:schemeClr val="bg2">
                  <a:lumMod val="90000"/>
                </a:schemeClr>
              </a:fgClr>
              <a:bgClr>
                <a:schemeClr val="bg1"/>
              </a:bgClr>
            </a:patt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cxnSp>
          <p:nvCxnSpPr>
            <p:cNvPr id="37" name="直接连接符 36"/>
            <p:cNvCxnSpPr/>
            <p:nvPr/>
          </p:nvCxnSpPr>
          <p:spPr>
            <a:xfrm>
              <a:off x="6052" y="8330"/>
              <a:ext cx="188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6042" y="8530"/>
              <a:ext cx="188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6032" y="8730"/>
              <a:ext cx="188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6052" y="8930"/>
              <a:ext cx="188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6042" y="9130"/>
              <a:ext cx="188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任意多边形 41"/>
            <p:cNvSpPr/>
            <p:nvPr/>
          </p:nvSpPr>
          <p:spPr>
            <a:xfrm>
              <a:off x="7918" y="6149"/>
              <a:ext cx="227" cy="2469"/>
            </a:xfrm>
            <a:custGeom>
              <a:avLst/>
              <a:gdLst>
                <a:gd name="connisteX0" fmla="*/ 0 w 182245"/>
                <a:gd name="connsiteY0" fmla="*/ 1592580 h 1592580"/>
                <a:gd name="connisteX1" fmla="*/ 182245 w 182245"/>
                <a:gd name="connsiteY1" fmla="*/ 1582420 h 1592580"/>
                <a:gd name="connisteX2" fmla="*/ 182245 w 182245"/>
                <a:gd name="connsiteY2" fmla="*/ 0 h 1592580"/>
                <a:gd name="connisteX3" fmla="*/ 40640 w 182245"/>
                <a:gd name="connsiteY3" fmla="*/ 0 h 15925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182245" h="1592580">
                  <a:moveTo>
                    <a:pt x="0" y="1592580"/>
                  </a:moveTo>
                  <a:lnTo>
                    <a:pt x="182245" y="1582420"/>
                  </a:lnTo>
                  <a:lnTo>
                    <a:pt x="182245" y="0"/>
                  </a:lnTo>
                  <a:lnTo>
                    <a:pt x="40640" y="0"/>
                  </a:lnTo>
                </a:path>
              </a:pathLst>
            </a:custGeom>
            <a:noFill/>
            <a:ln w="6350"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任意多边形 42"/>
            <p:cNvSpPr/>
            <p:nvPr/>
          </p:nvSpPr>
          <p:spPr>
            <a:xfrm>
              <a:off x="7859" y="4513"/>
              <a:ext cx="497" cy="4349"/>
            </a:xfrm>
            <a:custGeom>
              <a:avLst/>
              <a:gdLst>
                <a:gd name="connisteX0" fmla="*/ 0 w 182245"/>
                <a:gd name="connsiteY0" fmla="*/ 1592580 h 1592580"/>
                <a:gd name="connisteX1" fmla="*/ 182245 w 182245"/>
                <a:gd name="connsiteY1" fmla="*/ 1582420 h 1592580"/>
                <a:gd name="connisteX2" fmla="*/ 182245 w 182245"/>
                <a:gd name="connsiteY2" fmla="*/ 0 h 1592580"/>
                <a:gd name="connisteX3" fmla="*/ 40640 w 182245"/>
                <a:gd name="connsiteY3" fmla="*/ 0 h 15925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182245" h="1592580">
                  <a:moveTo>
                    <a:pt x="0" y="1592580"/>
                  </a:moveTo>
                  <a:lnTo>
                    <a:pt x="182245" y="1582420"/>
                  </a:lnTo>
                  <a:lnTo>
                    <a:pt x="182245" y="0"/>
                  </a:lnTo>
                  <a:lnTo>
                    <a:pt x="40640" y="0"/>
                  </a:lnTo>
                </a:path>
              </a:pathLst>
            </a:custGeom>
            <a:noFill/>
            <a:ln w="6350"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/>
              <a:t>5-1 </a:t>
            </a:r>
            <a:r>
              <a:rPr lang="zh-CN" altLang="en-US">
                <a:sym typeface="+mn-ea"/>
              </a:rPr>
              <a:t>程序运</a:t>
            </a:r>
            <a:r>
              <a:rPr lang="zh-CN" altLang="en-US">
                <a:sym typeface="+mn-ea"/>
              </a:rPr>
              <a:t>行过程的描述</a:t>
            </a:r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83005"/>
            <a:ext cx="10973435" cy="5088890"/>
          </a:xfrm>
        </p:spPr>
        <p:txBody>
          <a:bodyPr>
            <a:normAutofit/>
          </a:bodyPr>
          <a:p>
            <a:pPr>
              <a:lnSpc>
                <a:spcPct val="140000"/>
              </a:lnSpc>
            </a:pPr>
            <a:r>
              <a:rPr lang="zh-CN" altLang="en-US">
                <a:sym typeface="+mn-ea"/>
              </a:rPr>
              <a:t>程序的并发执行</a:t>
            </a:r>
            <a:endParaRPr lang="zh-CN" altLang="en-US"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>
                <a:sym typeface="+mn-ea"/>
              </a:rPr>
              <a:t>线程的概念</a:t>
            </a:r>
            <a:endParaRPr lang="zh-CN" altLang="en-US">
              <a:sym typeface="+mn-ea"/>
            </a:endParaRPr>
          </a:p>
          <a:p>
            <a:pPr lvl="1">
              <a:lnSpc>
                <a:spcPct val="140000"/>
              </a:lnSpc>
            </a:pPr>
            <a:r>
              <a:rPr lang="zh-CN" altLang="en-US">
                <a:sym typeface="+mn-ea"/>
              </a:rPr>
              <a:t>线程的概念</a:t>
            </a:r>
            <a:r>
              <a:rPr lang="zh-CN" altLang="en-US">
                <a:sym typeface="+mn-ea"/>
              </a:rPr>
              <a:t>，线程控制块</a:t>
            </a:r>
            <a:endParaRPr lang="zh-CN" altLang="en-US"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>
                <a:sym typeface="+mn-ea"/>
              </a:rPr>
              <a:t>进程的概念</a:t>
            </a:r>
            <a:endParaRPr lang="zh-CN" altLang="en-US">
              <a:sym typeface="+mn-ea"/>
            </a:endParaRPr>
          </a:p>
          <a:p>
            <a:pPr lvl="1">
              <a:lnSpc>
                <a:spcPct val="140000"/>
              </a:lnSpc>
            </a:pPr>
            <a:r>
              <a:rPr lang="zh-CN" altLang="en-US">
                <a:sym typeface="+mn-ea"/>
              </a:rPr>
              <a:t>资源保护与共享，虚拟运行环境，进程的定义，进程的描述，进程控制块</a:t>
            </a:r>
            <a:r>
              <a:rPr lang="en-US" altLang="zh-CN">
                <a:sym typeface="+mn-ea"/>
              </a:rPr>
              <a:t>PCB</a:t>
            </a:r>
            <a:endParaRPr lang="zh-CN" altLang="en-US">
              <a:sym typeface="+mn-ea"/>
            </a:endParaRPr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4361180" y="1330325"/>
            <a:ext cx="3559175" cy="494284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normAutofit/>
          </a:bodyPr>
          <a:lstStyle>
            <a:lvl1pPr marL="342900" lvl="0" indent="-34290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8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dirty="0">
                <a:sym typeface="+mn-ea"/>
              </a:rPr>
              <a:t>C Program </a:t>
            </a:r>
            <a:r>
              <a:rPr lang="zh-CN" altLang="en-US" dirty="0">
                <a:sym typeface="+mn-ea"/>
              </a:rPr>
              <a:t>创建子进程实例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fork()</a:t>
            </a:r>
            <a:endParaRPr lang="en-US" altLang="zh-CN"/>
          </a:p>
          <a:p>
            <a:pPr lvl="1"/>
            <a:r>
              <a:rPr lang="zh-CN" altLang="en-US"/>
              <a:t>返回值</a:t>
            </a:r>
            <a:endParaRPr lang="zh-CN" altLang="en-US"/>
          </a:p>
          <a:p>
            <a:r>
              <a:rPr lang="en-US" altLang="zh-CN"/>
              <a:t>execlp()</a:t>
            </a:r>
            <a:endParaRPr lang="en-US" altLang="zh-CN"/>
          </a:p>
          <a:p>
            <a:r>
              <a:rPr lang="en-US" altLang="zh-CN"/>
              <a:t>wait()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5" name="Picture 5" descr="Screen Shot 2012-12-04 at 11.21.10 AM.png"/>
          <p:cNvPicPr>
            <a:picLocks noChangeAspect="1"/>
          </p:cNvPicPr>
          <p:nvPr/>
        </p:nvPicPr>
        <p:blipFill>
          <a:blip r:embed="rId1"/>
          <a:srcRect l="19452" t="30809" r="27479" b="13330"/>
          <a:stretch>
            <a:fillRect/>
          </a:stretch>
        </p:blipFill>
        <p:spPr>
          <a:xfrm>
            <a:off x="3672840" y="1343025"/>
            <a:ext cx="7650480" cy="4702810"/>
          </a:xfrm>
          <a:prstGeom prst="rect">
            <a:avLst/>
          </a:prstGeom>
          <a:noFill/>
          <a:ln w="9525">
            <a:noFill/>
          </a:ln>
          <a:effectLst>
            <a:softEdge rad="317500"/>
          </a:effectLst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/>
              <a:t>5-4 CPU</a:t>
            </a:r>
            <a:r>
              <a:rPr lang="zh-CN" altLang="en-US"/>
              <a:t>调度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调度器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调度</a:t>
            </a:r>
            <a:r>
              <a:rPr lang="zh-CN" altLang="en-US">
                <a:sym typeface="+mn-ea"/>
              </a:rPr>
              <a:t>器</a:t>
            </a:r>
            <a:r>
              <a:rPr lang="zh-CN" altLang="en-US">
                <a:sym typeface="+mn-ea"/>
              </a:rPr>
              <a:t>与线程的执行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线程的执行过程分析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CPU</a:t>
            </a:r>
            <a:r>
              <a:rPr lang="zh-CN" altLang="en-US">
                <a:sym typeface="+mn-ea"/>
              </a:rPr>
              <a:t>调度方式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空闲</a:t>
            </a:r>
            <a:r>
              <a:rPr lang="zh-CN" altLang="en-US">
                <a:sym typeface="+mn-ea"/>
              </a:rPr>
              <a:t>进程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操作系统中的调度问题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调度</a:t>
            </a:r>
            <a:r>
              <a:rPr lang="zh-CN" altLang="en-US">
                <a:sym typeface="+mn-ea"/>
              </a:rPr>
              <a:t>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10000"/>
          </a:bodyPr>
          <a:p>
            <a:pPr>
              <a:lnSpc>
                <a:spcPct val="140000"/>
              </a:lnSpc>
            </a:pPr>
            <a:r>
              <a:rPr lang="zh-CN" altLang="en-US" sz="3555">
                <a:sym typeface="+mn-ea"/>
              </a:rPr>
              <a:t>CPU调度</a:t>
            </a:r>
            <a:r>
              <a:rPr lang="zh-CN" altLang="en-US" sz="3550">
                <a:sym typeface="+mn-ea"/>
              </a:rPr>
              <a:t>器</a:t>
            </a:r>
            <a:r>
              <a:rPr lang="zh-CN" altLang="en-US" sz="3555">
                <a:sym typeface="+mn-ea"/>
              </a:rPr>
              <a:t>(scheduler)</a:t>
            </a:r>
            <a:endParaRPr lang="zh-CN" altLang="en-US" sz="3200"/>
          </a:p>
          <a:p>
            <a:pPr lvl="1">
              <a:lnSpc>
                <a:spcPct val="140000"/>
              </a:lnSpc>
            </a:pPr>
            <a:r>
              <a:rPr lang="zh-CN" altLang="en-US" sz="3110">
                <a:sym typeface="+mn-ea"/>
              </a:rPr>
              <a:t>按调度算法选一个就绪线程，</a:t>
            </a:r>
            <a:r>
              <a:rPr lang="zh-CN" altLang="en-US" sz="3110">
                <a:sym typeface="+mn-ea"/>
              </a:rPr>
              <a:t>操作系统中关键的程序模块</a:t>
            </a:r>
            <a:endParaRPr lang="zh-CN" altLang="en-US" sz="3110">
              <a:sym typeface="+mn-ea"/>
            </a:endParaRPr>
          </a:p>
          <a:p>
            <a:pPr lvl="1">
              <a:lnSpc>
                <a:spcPct val="140000"/>
              </a:lnSpc>
            </a:pPr>
            <a:r>
              <a:rPr lang="zh-CN" altLang="en-US" sz="3110">
                <a:sym typeface="+mn-ea"/>
              </a:rPr>
              <a:t>机制：调度与分派；策略：调度算法</a:t>
            </a:r>
            <a:endParaRPr lang="zh-CN" altLang="en-US" sz="3110"/>
          </a:p>
          <a:p>
            <a:pPr>
              <a:lnSpc>
                <a:spcPct val="140000"/>
              </a:lnSpc>
            </a:pPr>
            <a:r>
              <a:rPr lang="zh-CN" altLang="en-US" sz="3555">
                <a:sym typeface="+mn-ea"/>
              </a:rPr>
              <a:t>何时执行调度</a:t>
            </a:r>
            <a:r>
              <a:rPr lang="zh-CN" altLang="en-US" sz="3550">
                <a:sym typeface="+mn-ea"/>
              </a:rPr>
              <a:t>器</a:t>
            </a:r>
            <a:endParaRPr lang="zh-CN" altLang="en-US" sz="3110"/>
          </a:p>
          <a:p>
            <a:pPr lvl="1">
              <a:lnSpc>
                <a:spcPct val="140000"/>
              </a:lnSpc>
            </a:pPr>
            <a:r>
              <a:rPr lang="zh-CN" altLang="en-US" sz="3110">
                <a:sym typeface="+mn-ea"/>
              </a:rPr>
              <a:t>1</a:t>
            </a:r>
            <a:r>
              <a:rPr lang="en-US" altLang="zh-CN" sz="3110">
                <a:sym typeface="+mn-ea"/>
              </a:rPr>
              <a:t>)</a:t>
            </a:r>
            <a:r>
              <a:rPr lang="zh-CN" altLang="en-US" sz="3110">
                <a:sym typeface="+mn-ea"/>
              </a:rPr>
              <a:t>当前</a:t>
            </a:r>
            <a:r>
              <a:rPr lang="zh-CN" altLang="en-US" sz="3110">
                <a:sym typeface="+mn-ea"/>
              </a:rPr>
              <a:t>线</a:t>
            </a:r>
            <a:r>
              <a:rPr lang="zh-CN" altLang="en-US" sz="3110">
                <a:sym typeface="+mn-ea"/>
              </a:rPr>
              <a:t>程执行结束；</a:t>
            </a:r>
            <a:r>
              <a:rPr lang="en-US" altLang="zh-CN" sz="3110">
                <a:sym typeface="+mn-ea"/>
              </a:rPr>
              <a:t>	</a:t>
            </a:r>
            <a:r>
              <a:rPr lang="zh-CN" altLang="en-US" sz="3110">
                <a:sym typeface="+mn-ea"/>
              </a:rPr>
              <a:t>2)当前</a:t>
            </a:r>
            <a:r>
              <a:rPr lang="zh-CN" altLang="en-US" sz="3110">
                <a:sym typeface="+mn-ea"/>
              </a:rPr>
              <a:t>线</a:t>
            </a:r>
            <a:r>
              <a:rPr lang="zh-CN" altLang="en-US" sz="3110">
                <a:sym typeface="+mn-ea"/>
              </a:rPr>
              <a:t>程主动放弃CPU；</a:t>
            </a:r>
            <a:endParaRPr lang="zh-CN" altLang="en-US" sz="3110">
              <a:sym typeface="+mn-ea"/>
            </a:endParaRPr>
          </a:p>
          <a:p>
            <a:pPr lvl="1">
              <a:lnSpc>
                <a:spcPct val="140000"/>
              </a:lnSpc>
            </a:pPr>
            <a:r>
              <a:rPr lang="zh-CN" altLang="en-US" sz="3110">
                <a:sym typeface="+mn-ea"/>
              </a:rPr>
              <a:t>3)当前</a:t>
            </a:r>
            <a:r>
              <a:rPr lang="zh-CN" altLang="en-US" sz="3110">
                <a:sym typeface="+mn-ea"/>
              </a:rPr>
              <a:t>线</a:t>
            </a:r>
            <a:r>
              <a:rPr lang="zh-CN" altLang="en-US" sz="3110">
                <a:sym typeface="+mn-ea"/>
              </a:rPr>
              <a:t>程阻塞；</a:t>
            </a:r>
            <a:r>
              <a:rPr lang="en-US" altLang="zh-CN" sz="3110">
                <a:sym typeface="+mn-ea"/>
              </a:rPr>
              <a:t>	</a:t>
            </a:r>
            <a:r>
              <a:rPr lang="zh-CN" altLang="en-US" sz="3110">
                <a:sym typeface="+mn-ea"/>
              </a:rPr>
              <a:t>4)就绪队列中出现高优先级的</a:t>
            </a:r>
            <a:r>
              <a:rPr lang="zh-CN" altLang="en-US" sz="3110">
                <a:sym typeface="+mn-ea"/>
              </a:rPr>
              <a:t>线</a:t>
            </a:r>
            <a:r>
              <a:rPr lang="zh-CN" altLang="en-US" sz="3110">
                <a:sym typeface="+mn-ea"/>
              </a:rPr>
              <a:t>程；</a:t>
            </a:r>
            <a:endParaRPr lang="zh-CN" altLang="en-US" sz="3110">
              <a:sym typeface="+mn-ea"/>
            </a:endParaRPr>
          </a:p>
          <a:p>
            <a:pPr lvl="1">
              <a:lnSpc>
                <a:spcPct val="140000"/>
              </a:lnSpc>
            </a:pPr>
            <a:r>
              <a:rPr lang="en-US" altLang="zh-CN" sz="3110">
                <a:sym typeface="+mn-ea"/>
              </a:rPr>
              <a:t>5)</a:t>
            </a:r>
            <a:r>
              <a:rPr lang="zh-CN" altLang="en-US" sz="3110">
                <a:sym typeface="+mn-ea"/>
              </a:rPr>
              <a:t>时钟中断</a:t>
            </a:r>
            <a:endParaRPr lang="zh-CN" altLang="en-US" sz="3110"/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调度</a:t>
            </a:r>
            <a:r>
              <a:rPr lang="zh-CN" altLang="en-US">
                <a:sym typeface="+mn-ea"/>
              </a:rPr>
              <a:t>器</a:t>
            </a:r>
            <a:r>
              <a:rPr lang="zh-CN" altLang="en-US"/>
              <a:t>与线程的执行</a:t>
            </a:r>
            <a:endParaRPr lang="zh-CN" altLang="en-US"/>
          </a:p>
        </p:txBody>
      </p:sp>
      <p:pic>
        <p:nvPicPr>
          <p:cNvPr id="33794" name="Picture 4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2295" y="1538605"/>
            <a:ext cx="7513320" cy="43402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7" name="组合 6"/>
          <p:cNvGrpSpPr/>
          <p:nvPr/>
        </p:nvGrpSpPr>
        <p:grpSpPr>
          <a:xfrm>
            <a:off x="7868285" y="2459355"/>
            <a:ext cx="3453130" cy="2507615"/>
            <a:chOff x="12391" y="3873"/>
            <a:chExt cx="5438" cy="3949"/>
          </a:xfrm>
        </p:grpSpPr>
        <p:grpSp>
          <p:nvGrpSpPr>
            <p:cNvPr id="20" name="组合 20"/>
            <p:cNvGrpSpPr/>
            <p:nvPr/>
          </p:nvGrpSpPr>
          <p:grpSpPr>
            <a:xfrm rot="0">
              <a:off x="12391" y="4131"/>
              <a:ext cx="868" cy="858"/>
              <a:chOff x="2481" y="5848"/>
              <a:chExt cx="784" cy="440"/>
            </a:xfrm>
          </p:grpSpPr>
          <p:sp>
            <p:nvSpPr>
              <p:cNvPr id="18" name="椭圆 18"/>
              <p:cNvSpPr/>
              <p:nvPr/>
            </p:nvSpPr>
            <p:spPr>
              <a:xfrm>
                <a:off x="2481" y="5848"/>
                <a:ext cx="785" cy="441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9" name="文本框 19"/>
              <p:cNvSpPr txBox="1"/>
              <p:nvPr/>
            </p:nvSpPr>
            <p:spPr>
              <a:xfrm>
                <a:off x="2694" y="5899"/>
                <a:ext cx="440" cy="351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noAutofit/>
              </a:bodyPr>
              <a:p>
                <a:pPr algn="just"/>
                <a:r>
                  <a:rPr lang="en-US" altLang="zh-CN" sz="2400" kern="100">
                    <a:noFill/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  <a:sym typeface="Times New Roman" panose="02020603050405020304"/>
                  </a:rPr>
                  <a:t>新建</a:t>
                </a:r>
                <a:endParaRPr lang="en-US" altLang="zh-CN" sz="2400" kern="100">
                  <a:noFill/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1" name="组合 21"/>
            <p:cNvGrpSpPr/>
            <p:nvPr/>
          </p:nvGrpSpPr>
          <p:grpSpPr>
            <a:xfrm rot="0">
              <a:off x="16896" y="4072"/>
              <a:ext cx="868" cy="858"/>
              <a:chOff x="2481" y="5848"/>
              <a:chExt cx="784" cy="440"/>
            </a:xfrm>
          </p:grpSpPr>
          <p:sp>
            <p:nvSpPr>
              <p:cNvPr id="22" name="椭圆 18"/>
              <p:cNvSpPr/>
              <p:nvPr/>
            </p:nvSpPr>
            <p:spPr>
              <a:xfrm>
                <a:off x="2481" y="5848"/>
                <a:ext cx="785" cy="441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3" name="文本框 19"/>
              <p:cNvSpPr txBox="1"/>
              <p:nvPr/>
            </p:nvSpPr>
            <p:spPr>
              <a:xfrm>
                <a:off x="2694" y="5899"/>
                <a:ext cx="440" cy="351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noAutofit/>
              </a:bodyPr>
              <a:p>
                <a:pPr algn="just"/>
                <a:r>
                  <a:rPr lang="en-US" altLang="zh-CN" sz="2400" kern="100">
                    <a:noFill/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  <a:sym typeface="Times New Roman" panose="02020603050405020304"/>
                  </a:rPr>
                  <a:t>结束</a:t>
                </a:r>
                <a:endParaRPr lang="en-US" altLang="zh-CN" sz="2400" kern="100">
                  <a:noFill/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4" name="组合 24"/>
            <p:cNvGrpSpPr/>
            <p:nvPr/>
          </p:nvGrpSpPr>
          <p:grpSpPr>
            <a:xfrm rot="0">
              <a:off x="13316" y="6493"/>
              <a:ext cx="868" cy="858"/>
              <a:chOff x="2481" y="5848"/>
              <a:chExt cx="784" cy="440"/>
            </a:xfrm>
          </p:grpSpPr>
          <p:sp>
            <p:nvSpPr>
              <p:cNvPr id="25" name="椭圆 18"/>
              <p:cNvSpPr/>
              <p:nvPr/>
            </p:nvSpPr>
            <p:spPr>
              <a:xfrm>
                <a:off x="2481" y="5848"/>
                <a:ext cx="785" cy="441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6" name="文本框 19"/>
              <p:cNvSpPr txBox="1"/>
              <p:nvPr/>
            </p:nvSpPr>
            <p:spPr>
              <a:xfrm>
                <a:off x="2694" y="5899"/>
                <a:ext cx="440" cy="351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noAutofit/>
              </a:bodyPr>
              <a:p>
                <a:pPr algn="just"/>
                <a:r>
                  <a:rPr lang="en-US" altLang="zh-CN" sz="2400" kern="100">
                    <a:noFill/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  <a:sym typeface="Times New Roman" panose="02020603050405020304"/>
                  </a:rPr>
                  <a:t>就绪</a:t>
                </a:r>
                <a:endParaRPr lang="en-US" altLang="zh-CN" sz="2400" kern="100">
                  <a:noFill/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7" name="组合 27"/>
            <p:cNvGrpSpPr/>
            <p:nvPr/>
          </p:nvGrpSpPr>
          <p:grpSpPr>
            <a:xfrm rot="0">
              <a:off x="16093" y="6466"/>
              <a:ext cx="868" cy="858"/>
              <a:chOff x="2481" y="5848"/>
              <a:chExt cx="784" cy="440"/>
            </a:xfrm>
          </p:grpSpPr>
          <p:sp>
            <p:nvSpPr>
              <p:cNvPr id="28" name="椭圆 18"/>
              <p:cNvSpPr/>
              <p:nvPr/>
            </p:nvSpPr>
            <p:spPr>
              <a:xfrm>
                <a:off x="2481" y="5848"/>
                <a:ext cx="785" cy="441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9" name="文本框 19"/>
              <p:cNvSpPr txBox="1"/>
              <p:nvPr/>
            </p:nvSpPr>
            <p:spPr>
              <a:xfrm>
                <a:off x="2694" y="5899"/>
                <a:ext cx="440" cy="351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noAutofit/>
              </a:bodyPr>
              <a:p>
                <a:pPr algn="just"/>
                <a:r>
                  <a:rPr lang="en-US" altLang="zh-CN" sz="2400" kern="100">
                    <a:noFill/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  <a:sym typeface="Times New Roman" panose="02020603050405020304"/>
                  </a:rPr>
                  <a:t>阻塞</a:t>
                </a:r>
                <a:endParaRPr lang="en-US" altLang="zh-CN" sz="2400" kern="100">
                  <a:noFill/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30" name="组合 30"/>
            <p:cNvGrpSpPr/>
            <p:nvPr/>
          </p:nvGrpSpPr>
          <p:grpSpPr>
            <a:xfrm rot="0">
              <a:off x="14700" y="4774"/>
              <a:ext cx="869" cy="860"/>
              <a:chOff x="2481" y="5848"/>
              <a:chExt cx="785" cy="441"/>
            </a:xfrm>
          </p:grpSpPr>
          <p:sp>
            <p:nvSpPr>
              <p:cNvPr id="31" name="椭圆 18"/>
              <p:cNvSpPr/>
              <p:nvPr/>
            </p:nvSpPr>
            <p:spPr>
              <a:xfrm>
                <a:off x="2481" y="5848"/>
                <a:ext cx="785" cy="441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32" name="文本框 19"/>
              <p:cNvSpPr txBox="1"/>
              <p:nvPr/>
            </p:nvSpPr>
            <p:spPr>
              <a:xfrm>
                <a:off x="2655" y="5890"/>
                <a:ext cx="464" cy="351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noAutofit/>
              </a:bodyPr>
              <a:p>
                <a:pPr algn="ctr"/>
                <a:r>
                  <a:rPr lang="en-US" altLang="zh-CN" sz="2400" kern="100">
                    <a:noFill/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  <a:sym typeface="Times New Roman" panose="02020603050405020304"/>
                  </a:rPr>
                  <a:t>运行</a:t>
                </a:r>
                <a:endParaRPr lang="en-US" altLang="zh-CN" sz="2400" kern="100">
                  <a:noFill/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sp>
          <p:nvSpPr>
            <p:cNvPr id="36" name="任意多边形 36"/>
            <p:cNvSpPr/>
            <p:nvPr/>
          </p:nvSpPr>
          <p:spPr>
            <a:xfrm>
              <a:off x="12779" y="4964"/>
              <a:ext cx="714" cy="1592"/>
            </a:xfrm>
            <a:custGeom>
              <a:avLst/>
              <a:gdLst>
                <a:gd name="connsiteX0" fmla="*/ 0 w 645"/>
                <a:gd name="connsiteY0" fmla="*/ 0 h 816"/>
                <a:gd name="connsiteX1" fmla="*/ 253 w 645"/>
                <a:gd name="connsiteY1" fmla="*/ 473 h 816"/>
                <a:gd name="connsiteX2" fmla="*/ 645 w 645"/>
                <a:gd name="connsiteY2" fmla="*/ 816 h 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5" h="816">
                  <a:moveTo>
                    <a:pt x="0" y="0"/>
                  </a:moveTo>
                  <a:cubicBezTo>
                    <a:pt x="22" y="75"/>
                    <a:pt x="137" y="341"/>
                    <a:pt x="253" y="473"/>
                  </a:cubicBezTo>
                  <a:cubicBezTo>
                    <a:pt x="369" y="605"/>
                    <a:pt x="563" y="772"/>
                    <a:pt x="645" y="816"/>
                  </a:cubicBezTo>
                </a:path>
              </a:pathLst>
            </a:custGeom>
            <a:noFill/>
            <a:ln w="6350">
              <a:solidFill>
                <a:schemeClr val="tx1"/>
              </a:solidFill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任意多边形 38"/>
            <p:cNvSpPr/>
            <p:nvPr/>
          </p:nvSpPr>
          <p:spPr>
            <a:xfrm>
              <a:off x="13818" y="5202"/>
              <a:ext cx="877" cy="1338"/>
            </a:xfrm>
            <a:custGeom>
              <a:avLst/>
              <a:gdLst>
                <a:gd name="connsiteX0" fmla="*/ 792 w 792"/>
                <a:gd name="connsiteY0" fmla="*/ 0 h 686"/>
                <a:gd name="connsiteX1" fmla="*/ 359 w 792"/>
                <a:gd name="connsiteY1" fmla="*/ 245 h 686"/>
                <a:gd name="connsiteX2" fmla="*/ 0 w 792"/>
                <a:gd name="connsiteY2" fmla="*/ 686 h 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2" h="686">
                  <a:moveTo>
                    <a:pt x="792" y="0"/>
                  </a:moveTo>
                  <a:cubicBezTo>
                    <a:pt x="705" y="35"/>
                    <a:pt x="491" y="122"/>
                    <a:pt x="359" y="245"/>
                  </a:cubicBezTo>
                  <a:cubicBezTo>
                    <a:pt x="227" y="368"/>
                    <a:pt x="32" y="610"/>
                    <a:pt x="0" y="686"/>
                  </a:cubicBezTo>
                </a:path>
              </a:pathLst>
            </a:custGeom>
            <a:noFill/>
            <a:ln w="6350">
              <a:solidFill>
                <a:schemeClr val="tx1"/>
              </a:solidFill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任意多边形 39"/>
            <p:cNvSpPr/>
            <p:nvPr/>
          </p:nvSpPr>
          <p:spPr>
            <a:xfrm flipH="1">
              <a:off x="15558" y="5170"/>
              <a:ext cx="1009" cy="1307"/>
            </a:xfrm>
            <a:custGeom>
              <a:avLst/>
              <a:gdLst>
                <a:gd name="connsiteX0" fmla="*/ 911 w 911"/>
                <a:gd name="connsiteY0" fmla="*/ 0 h 670"/>
                <a:gd name="connsiteX1" fmla="*/ 359 w 911"/>
                <a:gd name="connsiteY1" fmla="*/ 286 h 670"/>
                <a:gd name="connsiteX2" fmla="*/ 0 w 911"/>
                <a:gd name="connsiteY2" fmla="*/ 670 h 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1" h="670">
                  <a:moveTo>
                    <a:pt x="911" y="0"/>
                  </a:moveTo>
                  <a:cubicBezTo>
                    <a:pt x="825" y="32"/>
                    <a:pt x="489" y="173"/>
                    <a:pt x="359" y="286"/>
                  </a:cubicBezTo>
                  <a:cubicBezTo>
                    <a:pt x="228" y="400"/>
                    <a:pt x="32" y="600"/>
                    <a:pt x="0" y="670"/>
                  </a:cubicBezTo>
                </a:path>
              </a:pathLst>
            </a:custGeom>
            <a:noFill/>
            <a:ln w="6350">
              <a:solidFill>
                <a:schemeClr val="tx1"/>
              </a:solidFill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任意多边形 40"/>
            <p:cNvSpPr/>
            <p:nvPr/>
          </p:nvSpPr>
          <p:spPr>
            <a:xfrm>
              <a:off x="14039" y="7273"/>
              <a:ext cx="2257" cy="318"/>
            </a:xfrm>
            <a:custGeom>
              <a:avLst/>
              <a:gdLst>
                <a:gd name="connsiteX0" fmla="*/ 2016 w 2016"/>
                <a:gd name="connsiteY0" fmla="*/ 0 h 171"/>
                <a:gd name="connsiteX1" fmla="*/ 1036 w 2016"/>
                <a:gd name="connsiteY1" fmla="*/ 171 h 171"/>
                <a:gd name="connsiteX2" fmla="*/ 0 w 2016"/>
                <a:gd name="connsiteY2" fmla="*/ 0 h 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6" h="171">
                  <a:moveTo>
                    <a:pt x="2016" y="0"/>
                  </a:moveTo>
                  <a:cubicBezTo>
                    <a:pt x="1855" y="48"/>
                    <a:pt x="1439" y="169"/>
                    <a:pt x="1036" y="171"/>
                  </a:cubicBezTo>
                  <a:cubicBezTo>
                    <a:pt x="633" y="173"/>
                    <a:pt x="202" y="47"/>
                    <a:pt x="0" y="0"/>
                  </a:cubicBezTo>
                </a:path>
              </a:pathLst>
            </a:custGeom>
            <a:noFill/>
            <a:ln w="6350">
              <a:solidFill>
                <a:schemeClr val="tx1"/>
              </a:solidFill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任意多边形 41"/>
            <p:cNvSpPr/>
            <p:nvPr/>
          </p:nvSpPr>
          <p:spPr>
            <a:xfrm rot="15660000">
              <a:off x="14116" y="5735"/>
              <a:ext cx="972" cy="956"/>
            </a:xfrm>
            <a:custGeom>
              <a:avLst/>
              <a:gdLst>
                <a:gd name="connsiteX0" fmla="*/ 0 w 498"/>
                <a:gd name="connsiteY0" fmla="*/ 0 h 863"/>
                <a:gd name="connsiteX1" fmla="*/ 155 w 498"/>
                <a:gd name="connsiteY1" fmla="*/ 469 h 863"/>
                <a:gd name="connsiteX2" fmla="*/ 498 w 498"/>
                <a:gd name="connsiteY2" fmla="*/ 863 h 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" h="863">
                  <a:moveTo>
                    <a:pt x="0" y="0"/>
                  </a:moveTo>
                  <a:cubicBezTo>
                    <a:pt x="13" y="67"/>
                    <a:pt x="85" y="350"/>
                    <a:pt x="155" y="469"/>
                  </a:cubicBezTo>
                  <a:cubicBezTo>
                    <a:pt x="224" y="587"/>
                    <a:pt x="449" y="824"/>
                    <a:pt x="498" y="863"/>
                  </a:cubicBezTo>
                </a:path>
              </a:pathLst>
            </a:custGeom>
            <a:noFill/>
            <a:ln w="6350">
              <a:solidFill>
                <a:schemeClr val="tx1"/>
              </a:solidFill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任意多边形 43"/>
            <p:cNvSpPr/>
            <p:nvPr/>
          </p:nvSpPr>
          <p:spPr>
            <a:xfrm>
              <a:off x="15138" y="4105"/>
              <a:ext cx="1826" cy="667"/>
            </a:xfrm>
            <a:custGeom>
              <a:avLst/>
              <a:gdLst>
                <a:gd name="connsiteX0" fmla="*/ 0 w 1649"/>
                <a:gd name="connsiteY0" fmla="*/ 342 h 341"/>
                <a:gd name="connsiteX1" fmla="*/ 808 w 1649"/>
                <a:gd name="connsiteY1" fmla="*/ 16 h 341"/>
                <a:gd name="connsiteX2" fmla="*/ 1649 w 1649"/>
                <a:gd name="connsiteY2" fmla="*/ 73 h 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9" h="342">
                  <a:moveTo>
                    <a:pt x="0" y="342"/>
                  </a:moveTo>
                  <a:cubicBezTo>
                    <a:pt x="112" y="281"/>
                    <a:pt x="478" y="70"/>
                    <a:pt x="808" y="16"/>
                  </a:cubicBezTo>
                  <a:cubicBezTo>
                    <a:pt x="1138" y="-37"/>
                    <a:pt x="1465" y="60"/>
                    <a:pt x="1649" y="73"/>
                  </a:cubicBezTo>
                </a:path>
              </a:pathLst>
            </a:custGeom>
            <a:noFill/>
            <a:ln w="6350">
              <a:solidFill>
                <a:schemeClr val="tx1"/>
              </a:solidFill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文本框 19"/>
            <p:cNvSpPr txBox="1"/>
            <p:nvPr/>
          </p:nvSpPr>
          <p:spPr>
            <a:xfrm>
              <a:off x="12563" y="5527"/>
              <a:ext cx="487" cy="685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just"/>
              <a:r>
                <a:rPr lang="en-US" altLang="zh-CN" sz="2400" kern="100">
                  <a:noFill/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许可</a:t>
              </a:r>
              <a:endParaRPr lang="en-US" altLang="zh-CN" sz="2400" kern="100">
                <a:noFill/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47" name="文本框 19"/>
            <p:cNvSpPr txBox="1"/>
            <p:nvPr/>
          </p:nvSpPr>
          <p:spPr>
            <a:xfrm>
              <a:off x="15279" y="3873"/>
              <a:ext cx="452" cy="480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just"/>
              <a:r>
                <a:rPr lang="en-US" altLang="zh-CN" sz="2400" kern="100">
                  <a:noFill/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完成</a:t>
              </a:r>
              <a:endParaRPr lang="en-US" altLang="zh-CN" sz="2400" kern="100">
                <a:noFill/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48" name="文本框 19"/>
            <p:cNvSpPr txBox="1"/>
            <p:nvPr/>
          </p:nvSpPr>
          <p:spPr>
            <a:xfrm>
              <a:off x="16069" y="5086"/>
              <a:ext cx="826" cy="685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just"/>
              <a:r>
                <a:rPr lang="en-US" altLang="zh-CN" sz="2400" kern="100">
                  <a:noFill/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I/O请求</a:t>
              </a:r>
              <a:endParaRPr lang="en-US" altLang="zh-CN" sz="2400" kern="100">
                <a:noFill/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49" name="文本框 19"/>
            <p:cNvSpPr txBox="1"/>
            <p:nvPr/>
          </p:nvSpPr>
          <p:spPr>
            <a:xfrm>
              <a:off x="14897" y="6922"/>
              <a:ext cx="834" cy="685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just"/>
              <a:r>
                <a:rPr lang="en-US" altLang="zh-CN" sz="2400" kern="100">
                  <a:noFill/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I/O完成</a:t>
              </a:r>
              <a:endParaRPr lang="en-US" altLang="zh-CN" sz="2400" kern="100">
                <a:noFill/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50" name="文本框 19"/>
            <p:cNvSpPr txBox="1"/>
            <p:nvPr/>
          </p:nvSpPr>
          <p:spPr>
            <a:xfrm>
              <a:off x="14752" y="6070"/>
              <a:ext cx="479" cy="685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just"/>
              <a:r>
                <a:rPr lang="en-US" altLang="zh-CN" sz="2400" kern="100">
                  <a:noFill/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调度</a:t>
              </a:r>
              <a:endParaRPr lang="en-US" altLang="zh-CN" sz="2400" kern="100">
                <a:noFill/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51" name="文本框 19"/>
            <p:cNvSpPr txBox="1"/>
            <p:nvPr/>
          </p:nvSpPr>
          <p:spPr>
            <a:xfrm>
              <a:off x="13583" y="5157"/>
              <a:ext cx="713" cy="685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just"/>
              <a:r>
                <a:rPr lang="en-US" altLang="zh-CN" sz="2400" kern="100">
                  <a:noFill/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被抢占</a:t>
              </a:r>
              <a:endParaRPr lang="en-US" altLang="zh-CN" sz="2400" kern="100">
                <a:noFill/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4356" y="4113"/>
              <a:ext cx="1088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2000">
                  <a:latin typeface="隶书" panose="02010509060101010101" charset="-122"/>
                  <a:ea typeface="隶书" panose="02010509060101010101" charset="-122"/>
                  <a:sym typeface="+mn-ea"/>
                </a:rPr>
                <a:t>执行</a:t>
              </a:r>
              <a:endParaRPr lang="zh-CN" altLang="en-US" sz="2000">
                <a:latin typeface="隶书" panose="02010509060101010101" charset="-122"/>
                <a:ea typeface="隶书" panose="02010509060101010101" charset="-122"/>
                <a:sym typeface="+mn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2593" y="7194"/>
              <a:ext cx="1088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2000">
                  <a:latin typeface="隶书" panose="02010509060101010101" charset="-122"/>
                  <a:ea typeface="隶书" panose="02010509060101010101" charset="-122"/>
                  <a:sym typeface="+mn-ea"/>
                </a:rPr>
                <a:t>就绪</a:t>
              </a:r>
              <a:endParaRPr lang="zh-CN" altLang="en-US" sz="2000">
                <a:latin typeface="隶书" panose="02010509060101010101" charset="-122"/>
                <a:ea typeface="隶书" panose="02010509060101010101" charset="-122"/>
                <a:sym typeface="+mn-ea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6741" y="7101"/>
              <a:ext cx="1088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2000">
                  <a:latin typeface="隶书" panose="02010509060101010101" charset="-122"/>
                  <a:ea typeface="隶书" panose="02010509060101010101" charset="-122"/>
                  <a:sym typeface="+mn-ea"/>
                </a:rPr>
                <a:t>阻塞</a:t>
              </a:r>
              <a:endParaRPr lang="zh-CN" altLang="en-US" sz="2000">
                <a:latin typeface="隶书" panose="02010509060101010101" charset="-122"/>
                <a:ea typeface="隶书" panose="02010509060101010101" charset="-122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线程的执行过程分析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83640"/>
            <a:ext cx="10972800" cy="4872355"/>
          </a:xfrm>
        </p:spPr>
        <p:txBody>
          <a:bodyPr>
            <a:noAutofit/>
          </a:bodyPr>
          <a:p>
            <a:pPr>
              <a:lnSpc>
                <a:spcPct val="130000"/>
              </a:lnSpc>
            </a:pPr>
            <a:r>
              <a:rPr lang="zh-CN" altLang="en-US">
                <a:sym typeface="+mn-ea"/>
              </a:rPr>
              <a:t>线程是由两个交替的过程组成</a:t>
            </a:r>
            <a:endParaRPr lang="zh-CN" altLang="en-US" sz="2800"/>
          </a:p>
          <a:p>
            <a:pPr lvl="1">
              <a:lnSpc>
                <a:spcPct val="130000"/>
              </a:lnSpc>
            </a:pPr>
            <a:r>
              <a:rPr lang="zh-CN" altLang="en-US">
                <a:sym typeface="+mn-ea"/>
              </a:rPr>
              <a:t>CPU执行期(CPU burst)</a:t>
            </a:r>
            <a:endParaRPr lang="zh-CN" altLang="en-US"/>
          </a:p>
          <a:p>
            <a:pPr lvl="1">
              <a:lnSpc>
                <a:spcPct val="130000"/>
              </a:lnSpc>
            </a:pPr>
            <a:r>
              <a:rPr lang="zh-CN" altLang="en-US">
                <a:sym typeface="+mn-ea"/>
              </a:rPr>
              <a:t>I/O执行期(I/O burst)</a:t>
            </a:r>
            <a:endParaRPr lang="zh-CN" altLang="en-US"/>
          </a:p>
          <a:p>
            <a:pPr>
              <a:lnSpc>
                <a:spcPct val="130000"/>
              </a:lnSpc>
            </a:pPr>
            <a:r>
              <a:rPr lang="zh-CN" altLang="en-US">
                <a:sym typeface="+mn-ea"/>
              </a:rPr>
              <a:t>从程序员的角度看线程</a:t>
            </a:r>
            <a:endParaRPr lang="zh-CN" altLang="en-US" sz="2800"/>
          </a:p>
          <a:p>
            <a:pPr lvl="1">
              <a:lnSpc>
                <a:spcPct val="130000"/>
              </a:lnSpc>
            </a:pPr>
            <a:r>
              <a:rPr lang="zh-CN" altLang="en-US">
                <a:sym typeface="+mn-ea"/>
              </a:rPr>
              <a:t>线程一直没有停下来，I/O隐藏</a:t>
            </a:r>
            <a:r>
              <a:rPr lang="en-US" altLang="zh-CN">
                <a:sym typeface="+mn-ea"/>
              </a:rPr>
              <a:t>OS</a:t>
            </a:r>
            <a:r>
              <a:rPr lang="zh-CN" altLang="en-US">
                <a:sym typeface="+mn-ea"/>
              </a:rPr>
              <a:t>中</a:t>
            </a:r>
            <a:endParaRPr lang="zh-CN" altLang="en-US"/>
          </a:p>
          <a:p>
            <a:pPr>
              <a:lnSpc>
                <a:spcPct val="130000"/>
              </a:lnSpc>
            </a:pPr>
            <a:r>
              <a:rPr lang="zh-CN" altLang="en-US">
                <a:sym typeface="+mn-ea"/>
              </a:rPr>
              <a:t>从操作系统的角度看线程</a:t>
            </a:r>
            <a:endParaRPr lang="zh-CN" altLang="en-US" sz="2800"/>
          </a:p>
          <a:p>
            <a:pPr lvl="1">
              <a:lnSpc>
                <a:spcPct val="130000"/>
              </a:lnSpc>
            </a:pPr>
            <a:r>
              <a:rPr lang="zh-CN" altLang="en-US">
                <a:sym typeface="+mn-ea"/>
              </a:rPr>
              <a:t>线程：执行；等待；就绪</a:t>
            </a:r>
            <a:endParaRPr lang="zh-CN" altLang="en-US">
              <a:sym typeface="+mn-ea"/>
            </a:endParaRPr>
          </a:p>
        </p:txBody>
      </p:sp>
      <p:grpSp>
        <p:nvGrpSpPr>
          <p:cNvPr id="17" name="组合 17"/>
          <p:cNvGrpSpPr/>
          <p:nvPr/>
        </p:nvGrpSpPr>
        <p:grpSpPr>
          <a:xfrm rot="0">
            <a:off x="7291070" y="1686560"/>
            <a:ext cx="3930650" cy="4072255"/>
            <a:chOff x="1472" y="10583"/>
            <a:chExt cx="2760" cy="3520"/>
          </a:xfrm>
          <a:noFill/>
        </p:grpSpPr>
        <p:sp>
          <p:nvSpPr>
            <p:cNvPr id="4" name="文本框 1"/>
            <p:cNvSpPr txBox="1"/>
            <p:nvPr/>
          </p:nvSpPr>
          <p:spPr>
            <a:xfrm>
              <a:off x="2581" y="11697"/>
              <a:ext cx="1645" cy="471"/>
            </a:xfrm>
            <a:prstGeom prst="rect">
              <a:avLst/>
            </a:prstGeom>
            <a:grp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 rtl="0" eaLnBrk="1" fontAlgn="auto" latinLnBrk="0" hangingPunct="1">
                <a:lnSpc>
                  <a:spcPts val="1200"/>
                </a:lnSpc>
              </a:pPr>
              <a:r>
                <a:rPr lang="en-US" altLang="zh-CN" sz="1600" kern="100">
                  <a:solidFill>
                    <a:srgbClr val="000000"/>
                  </a:solidFill>
                  <a:effectLst>
                    <a:glow>
                      <a:srgbClr val="000000"/>
                    </a:glow>
                    <a:outerShdw blurRad="38100" dist="19050" dir="2700000" algn="tl">
                      <a:srgbClr val="000000">
                        <a:alpha val="40000"/>
                      </a:srgbClr>
                    </a:outerShdw>
                    <a:reflection stA="0" endPos="0" fadeDir="0" sx="0" sy="0"/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Times New Roman" panose="02020603050405020304"/>
                </a:rPr>
                <a:t>等待I/O完成</a:t>
              </a:r>
              <a:endParaRPr lang="en-US" altLang="zh-CN" sz="1600" kern="100">
                <a:solidFill>
                  <a:srgbClr val="000000"/>
                </a:solidFill>
                <a:effectLst>
                  <a:glow>
                    <a:srgbClr val="000000"/>
                  </a:glow>
                  <a:outerShdw blurRad="38100" dist="19050" dir="2700000" algn="tl">
                    <a:srgbClr val="000000">
                      <a:alpha val="40000"/>
                    </a:srgbClr>
                  </a:outerShdw>
                  <a:reflection stA="0" endPos="0" fadeDir="0" sx="0" sy="0"/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Times New Roman" panose="02020603050405020304"/>
              </a:endParaRPr>
            </a:p>
          </p:txBody>
        </p:sp>
        <p:sp>
          <p:nvSpPr>
            <p:cNvPr id="5" name="文本框 2"/>
            <p:cNvSpPr txBox="1"/>
            <p:nvPr/>
          </p:nvSpPr>
          <p:spPr>
            <a:xfrm>
              <a:off x="2584" y="12305"/>
              <a:ext cx="1645" cy="708"/>
            </a:xfrm>
            <a:prstGeom prst="rect">
              <a:avLst/>
            </a:prstGeom>
            <a:grp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noAutofit/>
            </a:bodyPr>
            <a:p>
              <a:pPr marL="133350" algn="just" rtl="0" eaLnBrk="1" fontAlgn="auto" latinLnBrk="0" hangingPunct="1">
                <a:lnSpc>
                  <a:spcPct val="100000"/>
                </a:lnSpc>
              </a:pPr>
              <a:r>
                <a:rPr lang="en-US" altLang="zh-CN" sz="1600" kern="1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Times New Roman" panose="02020603050405020304"/>
                </a:rPr>
                <a:t>ADD ...</a:t>
              </a:r>
              <a:endParaRPr lang="en-US" altLang="zh-CN" sz="1600" kern="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Times New Roman" panose="02020603050405020304"/>
              </a:endParaRPr>
            </a:p>
            <a:p>
              <a:pPr marL="133350" algn="just" rtl="0" eaLnBrk="1" fontAlgn="auto" latinLnBrk="0" hangingPunct="1">
                <a:lnSpc>
                  <a:spcPct val="100000"/>
                </a:lnSpc>
              </a:pPr>
              <a:r>
                <a:rPr lang="en-US" altLang="zh-CN" sz="1600" kern="1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Times New Roman" panose="02020603050405020304"/>
                </a:rPr>
                <a:t>MOV ...</a:t>
              </a:r>
              <a:endParaRPr lang="en-US" altLang="zh-CN" sz="1600" kern="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Times New Roman" panose="02020603050405020304"/>
              </a:endParaRPr>
            </a:p>
            <a:p>
              <a:pPr marL="133350" algn="just" rtl="0" eaLnBrk="1" fontAlgn="auto" latinLnBrk="0" hangingPunct="1">
                <a:lnSpc>
                  <a:spcPct val="100000"/>
                </a:lnSpc>
              </a:pPr>
              <a:r>
                <a:rPr lang="en-US" altLang="zh-CN" sz="1600" kern="1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Times New Roman" panose="02020603050405020304"/>
                </a:rPr>
                <a:t>SYSCALL ...</a:t>
              </a:r>
              <a:endParaRPr lang="en-US" altLang="zh-CN" sz="1600" kern="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Times New Roman" panose="02020603050405020304"/>
              </a:endParaRPr>
            </a:p>
          </p:txBody>
        </p:sp>
        <p:sp>
          <p:nvSpPr>
            <p:cNvPr id="6" name="文本框 3"/>
            <p:cNvSpPr txBox="1"/>
            <p:nvPr/>
          </p:nvSpPr>
          <p:spPr>
            <a:xfrm>
              <a:off x="2584" y="13145"/>
              <a:ext cx="1645" cy="399"/>
            </a:xfrm>
            <a:prstGeom prst="rect">
              <a:avLst/>
            </a:prstGeom>
            <a:grp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 rtl="0" eaLnBrk="1" fontAlgn="auto" latinLnBrk="0" hangingPunct="1">
                <a:lnSpc>
                  <a:spcPts val="1200"/>
                </a:lnSpc>
              </a:pPr>
              <a:r>
                <a:rPr lang="en-US" altLang="zh-CN" sz="1600" kern="100">
                  <a:solidFill>
                    <a:srgbClr val="000000"/>
                  </a:solidFill>
                  <a:effectLst>
                    <a:glow>
                      <a:srgbClr val="000000"/>
                    </a:glow>
                    <a:outerShdw blurRad="38100" dist="19050" dir="2700000" algn="tl">
                      <a:srgbClr val="000000">
                        <a:alpha val="40000"/>
                      </a:srgbClr>
                    </a:outerShdw>
                    <a:reflection stA="0" endPos="0" fadeDir="0" sx="0" sy="0"/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Times New Roman" panose="02020603050405020304"/>
                </a:rPr>
                <a:t>等待I/O完成</a:t>
              </a:r>
              <a:endParaRPr lang="en-US" altLang="zh-CN" sz="1600" kern="100">
                <a:solidFill>
                  <a:srgbClr val="000000"/>
                </a:solidFill>
                <a:effectLst>
                  <a:glow>
                    <a:srgbClr val="000000"/>
                  </a:glow>
                  <a:outerShdw blurRad="38100" dist="19050" dir="2700000" algn="tl">
                    <a:srgbClr val="000000">
                      <a:alpha val="40000"/>
                    </a:srgbClr>
                  </a:outerShdw>
                  <a:reflection stA="0" endPos="0" fadeDir="0" sx="0" sy="0"/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Times New Roman" panose="02020603050405020304"/>
              </a:endParaRPr>
            </a:p>
          </p:txBody>
        </p:sp>
        <p:sp>
          <p:nvSpPr>
            <p:cNvPr id="7" name="文本框 4"/>
            <p:cNvSpPr txBox="1"/>
            <p:nvPr/>
          </p:nvSpPr>
          <p:spPr>
            <a:xfrm>
              <a:off x="2584" y="10916"/>
              <a:ext cx="1645" cy="781"/>
            </a:xfrm>
            <a:prstGeom prst="rect">
              <a:avLst/>
            </a:prstGeom>
            <a:grp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noAutofit/>
            </a:bodyPr>
            <a:p>
              <a:pPr marL="133350" algn="just" rtl="0" eaLnBrk="1" fontAlgn="auto" latinLnBrk="0" hangingPunct="1">
                <a:lnSpc>
                  <a:spcPct val="100000"/>
                </a:lnSpc>
              </a:pPr>
              <a:r>
                <a:rPr lang="en-US" altLang="zh-CN" sz="1600" kern="1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Times New Roman" panose="02020603050405020304"/>
                </a:rPr>
                <a:t>ADD ...</a:t>
              </a:r>
              <a:endParaRPr lang="en-US" altLang="zh-CN" sz="1600" kern="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Times New Roman" panose="02020603050405020304"/>
              </a:endParaRPr>
            </a:p>
            <a:p>
              <a:pPr marL="133350" algn="just" rtl="0" eaLnBrk="1" fontAlgn="auto" latinLnBrk="0" hangingPunct="1">
                <a:lnSpc>
                  <a:spcPct val="100000"/>
                </a:lnSpc>
              </a:pPr>
              <a:r>
                <a:rPr lang="en-US" altLang="zh-CN" sz="1600" kern="1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Times New Roman" panose="02020603050405020304"/>
                </a:rPr>
                <a:t>MOV ...</a:t>
              </a:r>
              <a:endParaRPr lang="en-US" altLang="zh-CN" sz="1600" kern="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Times New Roman" panose="02020603050405020304"/>
              </a:endParaRPr>
            </a:p>
            <a:p>
              <a:pPr marL="133350" algn="just" rtl="0" eaLnBrk="1" fontAlgn="auto" latinLnBrk="0" hangingPunct="1">
                <a:lnSpc>
                  <a:spcPct val="100000"/>
                </a:lnSpc>
              </a:pPr>
              <a:r>
                <a:rPr lang="en-US" altLang="zh-CN" sz="1600" kern="1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Times New Roman" panose="02020603050405020304"/>
                </a:rPr>
                <a:t>SYSCALL ...</a:t>
              </a:r>
              <a:endParaRPr lang="en-US" altLang="zh-CN" sz="1600" kern="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Times New Roman" panose="02020603050405020304"/>
              </a:endParaRPr>
            </a:p>
          </p:txBody>
        </p:sp>
        <p:sp>
          <p:nvSpPr>
            <p:cNvPr id="8" name="左大括号 6"/>
            <p:cNvSpPr/>
            <p:nvPr/>
          </p:nvSpPr>
          <p:spPr>
            <a:xfrm>
              <a:off x="2467" y="10917"/>
              <a:ext cx="119" cy="776"/>
            </a:xfrm>
            <a:prstGeom prst="leftBrace">
              <a:avLst>
                <a:gd name="adj1" fmla="val 105042"/>
                <a:gd name="adj2" fmla="val 50000"/>
              </a:avLst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sp>
        <p:sp>
          <p:nvSpPr>
            <p:cNvPr id="9" name="左大括号 7"/>
            <p:cNvSpPr/>
            <p:nvPr/>
          </p:nvSpPr>
          <p:spPr>
            <a:xfrm>
              <a:off x="2459" y="11693"/>
              <a:ext cx="119" cy="612"/>
            </a:xfrm>
            <a:prstGeom prst="leftBrace">
              <a:avLst>
                <a:gd name="adj1" fmla="val 128571"/>
                <a:gd name="adj2" fmla="val 50000"/>
              </a:avLst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sp>
        <p:sp>
          <p:nvSpPr>
            <p:cNvPr id="10" name="左大括号 8"/>
            <p:cNvSpPr/>
            <p:nvPr/>
          </p:nvSpPr>
          <p:spPr>
            <a:xfrm>
              <a:off x="2467" y="12305"/>
              <a:ext cx="119" cy="710"/>
            </a:xfrm>
            <a:prstGeom prst="leftBrace">
              <a:avLst>
                <a:gd name="adj1" fmla="val 149159"/>
                <a:gd name="adj2" fmla="val 50000"/>
              </a:avLst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sp>
        <p:sp>
          <p:nvSpPr>
            <p:cNvPr id="11" name="左大括号 9"/>
            <p:cNvSpPr/>
            <p:nvPr/>
          </p:nvSpPr>
          <p:spPr>
            <a:xfrm>
              <a:off x="2467" y="13015"/>
              <a:ext cx="119" cy="760"/>
            </a:xfrm>
            <a:prstGeom prst="leftBrace">
              <a:avLst>
                <a:gd name="adj1" fmla="val 76470"/>
                <a:gd name="adj2" fmla="val 50000"/>
              </a:avLst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sp>
        <p:sp>
          <p:nvSpPr>
            <p:cNvPr id="12" name="文本框 10"/>
            <p:cNvSpPr txBox="1"/>
            <p:nvPr/>
          </p:nvSpPr>
          <p:spPr>
            <a:xfrm>
              <a:off x="1472" y="12506"/>
              <a:ext cx="960" cy="341"/>
            </a:xfrm>
            <a:prstGeom prst="rect">
              <a:avLst/>
            </a:prstGeom>
            <a:grp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just" rtl="0" eaLnBrk="1" fontAlgn="auto" latinLnBrk="0" hangingPunct="1">
                <a:lnSpc>
                  <a:spcPts val="1200"/>
                </a:lnSpc>
              </a:pPr>
              <a:r>
                <a:rPr lang="en-US" altLang="zh-CN" sz="1600" kern="1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Times New Roman" panose="02020603050405020304"/>
                </a:rPr>
                <a:t>CPU 执行期</a:t>
              </a:r>
              <a:endParaRPr lang="en-US" altLang="zh-CN" sz="1600" kern="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Times New Roman" panose="02020603050405020304"/>
              </a:endParaRPr>
            </a:p>
          </p:txBody>
        </p:sp>
        <p:sp>
          <p:nvSpPr>
            <p:cNvPr id="13" name="文本框 11"/>
            <p:cNvSpPr txBox="1"/>
            <p:nvPr/>
          </p:nvSpPr>
          <p:spPr>
            <a:xfrm>
              <a:off x="1500" y="11114"/>
              <a:ext cx="960" cy="341"/>
            </a:xfrm>
            <a:prstGeom prst="rect">
              <a:avLst/>
            </a:prstGeom>
            <a:grp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just" rtl="0" eaLnBrk="1" fontAlgn="auto" latinLnBrk="0" hangingPunct="1">
                <a:lnSpc>
                  <a:spcPts val="1200"/>
                </a:lnSpc>
              </a:pPr>
              <a:r>
                <a:rPr lang="en-US" altLang="zh-CN" sz="1600" kern="1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Times New Roman" panose="02020603050405020304"/>
                </a:rPr>
                <a:t>CPU 执行期</a:t>
              </a:r>
              <a:endParaRPr lang="en-US" altLang="zh-CN" sz="1600" kern="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Times New Roman" panose="02020603050405020304"/>
              </a:endParaRPr>
            </a:p>
          </p:txBody>
        </p:sp>
        <p:sp>
          <p:nvSpPr>
            <p:cNvPr id="14" name="文本框 12"/>
            <p:cNvSpPr txBox="1"/>
            <p:nvPr/>
          </p:nvSpPr>
          <p:spPr>
            <a:xfrm>
              <a:off x="1497" y="13203"/>
              <a:ext cx="960" cy="341"/>
            </a:xfrm>
            <a:prstGeom prst="rect">
              <a:avLst/>
            </a:prstGeom>
            <a:grp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just" rtl="0" eaLnBrk="1" fontAlgn="auto" latinLnBrk="0" hangingPunct="1">
                <a:lnSpc>
                  <a:spcPts val="1200"/>
                </a:lnSpc>
              </a:pPr>
              <a:r>
                <a:rPr lang="en-US" altLang="zh-CN" sz="1600" kern="1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Times New Roman" panose="02020603050405020304"/>
                </a:rPr>
                <a:t>I/O 执行期</a:t>
              </a:r>
              <a:endParaRPr lang="en-US" altLang="zh-CN" sz="1600" kern="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Times New Roman" panose="02020603050405020304"/>
              </a:endParaRPr>
            </a:p>
          </p:txBody>
        </p:sp>
        <p:sp>
          <p:nvSpPr>
            <p:cNvPr id="15" name="文本框 13"/>
            <p:cNvSpPr txBox="1"/>
            <p:nvPr/>
          </p:nvSpPr>
          <p:spPr>
            <a:xfrm>
              <a:off x="1513" y="11827"/>
              <a:ext cx="960" cy="341"/>
            </a:xfrm>
            <a:prstGeom prst="rect">
              <a:avLst/>
            </a:prstGeom>
            <a:grp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just" rtl="0" eaLnBrk="1" fontAlgn="auto" latinLnBrk="0" hangingPunct="1">
                <a:lnSpc>
                  <a:spcPts val="1200"/>
                </a:lnSpc>
              </a:pPr>
              <a:r>
                <a:rPr lang="en-US" altLang="zh-CN" sz="1600" kern="1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Times New Roman" panose="02020603050405020304"/>
                </a:rPr>
                <a:t>I/O 执行期</a:t>
              </a:r>
              <a:endParaRPr lang="en-US" altLang="zh-CN" sz="1600" kern="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Times New Roman" panose="02020603050405020304"/>
              </a:endParaRPr>
            </a:p>
          </p:txBody>
        </p:sp>
        <p:sp>
          <p:nvSpPr>
            <p:cNvPr id="16" name="文本框 14"/>
            <p:cNvSpPr txBox="1"/>
            <p:nvPr/>
          </p:nvSpPr>
          <p:spPr>
            <a:xfrm>
              <a:off x="2587" y="10583"/>
              <a:ext cx="1645" cy="333"/>
            </a:xfrm>
            <a:prstGeom prst="rect">
              <a:avLst/>
            </a:prstGeom>
            <a:grp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noAutofit/>
            </a:bodyPr>
            <a:p>
              <a:pPr algn="ctr" rtl="0" eaLnBrk="1" fontAlgn="auto" latinLnBrk="0" hangingPunct="1">
                <a:lnSpc>
                  <a:spcPts val="1200"/>
                </a:lnSpc>
              </a:pPr>
              <a:r>
                <a:rPr lang="en-US" altLang="zh-CN" sz="1600" kern="1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Times New Roman" panose="02020603050405020304"/>
                </a:rPr>
                <a:t>.......</a:t>
              </a:r>
              <a:endParaRPr lang="en-US" altLang="zh-CN" sz="1600" kern="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Times New Roman" panose="02020603050405020304"/>
              </a:endParaRPr>
            </a:p>
          </p:txBody>
        </p:sp>
        <p:sp>
          <p:nvSpPr>
            <p:cNvPr id="18" name="文本框 15"/>
            <p:cNvSpPr txBox="1"/>
            <p:nvPr/>
          </p:nvSpPr>
          <p:spPr>
            <a:xfrm>
              <a:off x="2582" y="13770"/>
              <a:ext cx="1645" cy="333"/>
            </a:xfrm>
            <a:prstGeom prst="rect">
              <a:avLst/>
            </a:prstGeom>
            <a:grp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noAutofit/>
            </a:bodyPr>
            <a:p>
              <a:pPr algn="ctr" rtl="0" eaLnBrk="1" fontAlgn="auto" latinLnBrk="0" hangingPunct="1">
                <a:lnSpc>
                  <a:spcPts val="1200"/>
                </a:lnSpc>
              </a:pPr>
              <a:r>
                <a:rPr lang="en-US" altLang="zh-CN" sz="1600" kern="1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Times New Roman" panose="02020603050405020304"/>
                </a:rPr>
                <a:t>.......</a:t>
              </a:r>
              <a:endParaRPr lang="en-US" altLang="zh-CN" sz="1600" kern="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Times New Roman" panose="02020603050405020304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CPU</a:t>
            </a:r>
            <a:r>
              <a:rPr lang="zh-CN" altLang="en-US">
                <a:sym typeface="+mn-ea"/>
              </a:rPr>
              <a:t>执行期</a:t>
            </a:r>
            <a:r>
              <a:rPr lang="zh-CN" altLang="en-US">
                <a:sym typeface="+mn-ea"/>
              </a:rPr>
              <a:t>预估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r>
              <a:rPr lang="zh-CN" altLang="en-US" sz="4000">
                <a:sym typeface="+mn-ea"/>
              </a:rPr>
              <a:t>线程CPU burst</a:t>
            </a:r>
            <a:endParaRPr lang="zh-CN" altLang="en-US" sz="3200">
              <a:sym typeface="+mn-ea"/>
            </a:endParaRPr>
          </a:p>
          <a:p>
            <a:pPr lvl="1"/>
            <a:r>
              <a:rPr lang="zh-CN" altLang="en-US" sz="3200">
                <a:sym typeface="+mn-ea"/>
              </a:rPr>
              <a:t>对</a:t>
            </a:r>
            <a:r>
              <a:rPr lang="en-US" altLang="zh-CN" sz="3200">
                <a:sym typeface="+mn-ea"/>
              </a:rPr>
              <a:t>CPU</a:t>
            </a:r>
            <a:r>
              <a:rPr lang="zh-CN" altLang="en-US" sz="3200">
                <a:sym typeface="+mn-ea"/>
              </a:rPr>
              <a:t>调度的意义</a:t>
            </a:r>
            <a:endParaRPr lang="zh-CN" altLang="en-US" sz="3200">
              <a:sym typeface="+mn-ea"/>
            </a:endParaRPr>
          </a:p>
          <a:p>
            <a:r>
              <a:rPr lang="en-US" altLang="zh-CN" sz="4000">
                <a:sym typeface="+mn-ea"/>
              </a:rPr>
              <a:t>CPU burst</a:t>
            </a:r>
            <a:r>
              <a:rPr lang="zh-CN" altLang="en-US" sz="4000">
                <a:sym typeface="+mn-ea"/>
              </a:rPr>
              <a:t>预估</a:t>
            </a:r>
            <a:endParaRPr lang="zh-CN" altLang="en-US" sz="3200"/>
          </a:p>
          <a:p>
            <a:pPr lvl="1"/>
            <a:r>
              <a:rPr lang="zh-CN" altLang="en-US" sz="3110">
                <a:sym typeface="+mn-ea"/>
              </a:rPr>
              <a:t>假设线程的首个CPU执行期为s0，实际值为t0</a:t>
            </a:r>
            <a:endParaRPr lang="zh-CN" altLang="en-US" sz="3110">
              <a:sym typeface="+mn-ea"/>
            </a:endParaRPr>
          </a:p>
          <a:p>
            <a:pPr lvl="1"/>
            <a:r>
              <a:rPr lang="zh-CN" altLang="en-US" sz="3110">
                <a:sym typeface="+mn-ea"/>
              </a:rPr>
              <a:t>则下一个CPU执行期为s1=a*t0+(1-a)*s0，其中0&lt;=a&lt;=1</a:t>
            </a:r>
            <a:endParaRPr lang="zh-CN" altLang="en-US" sz="3110"/>
          </a:p>
          <a:p>
            <a:pPr lvl="1"/>
            <a:r>
              <a:rPr lang="zh-CN" altLang="en-US" sz="3110">
                <a:sym typeface="+mn-ea"/>
              </a:rPr>
              <a:t>依次类推，第n个CPU执行期可以估算为：sn+1=a*tn+(1-a)*sn</a:t>
            </a:r>
            <a:endParaRPr lang="zh-CN" altLang="en-US" sz="3110"/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CPU</a:t>
            </a:r>
            <a:r>
              <a:rPr lang="zh-CN" altLang="en-US">
                <a:sym typeface="+mn-ea"/>
              </a:rPr>
              <a:t>调度方式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83640"/>
            <a:ext cx="10972800" cy="5104130"/>
          </a:xfrm>
        </p:spPr>
        <p:txBody>
          <a:bodyPr>
            <a:normAutofit fontScale="70000"/>
          </a:bodyPr>
          <a:p>
            <a:r>
              <a:rPr lang="zh-CN" altLang="en-US" sz="4570">
                <a:sym typeface="+mn-ea"/>
              </a:rPr>
              <a:t>抢占式(Preemptive)调度</a:t>
            </a:r>
            <a:endParaRPr lang="zh-CN" altLang="en-US" sz="3200"/>
          </a:p>
          <a:p>
            <a:pPr lvl="1" algn="l">
              <a:buClrTx/>
              <a:buSzTx/>
              <a:buFontTx/>
            </a:pPr>
            <a:r>
              <a:rPr lang="zh-CN" altLang="en-US" sz="3500">
                <a:sym typeface="+mn-ea"/>
              </a:rPr>
              <a:t>CPU会在什么时候、什么位置离开当前进程，则是程序员无法预料的</a:t>
            </a:r>
            <a:endParaRPr lang="zh-CN" altLang="en-US" sz="3500">
              <a:sym typeface="+mn-ea"/>
            </a:endParaRPr>
          </a:p>
          <a:p>
            <a:pPr lvl="1" algn="l">
              <a:buClrTx/>
              <a:buSzTx/>
              <a:buFontTx/>
            </a:pPr>
            <a:r>
              <a:rPr lang="zh-CN" altLang="en-US" sz="3500">
                <a:sym typeface="+mn-ea"/>
              </a:rPr>
              <a:t>4)就绪队列中出现高优先级的进程；5)时间片结束</a:t>
            </a:r>
            <a:endParaRPr lang="zh-CN" altLang="en-US" sz="3500"/>
          </a:p>
          <a:p>
            <a:r>
              <a:rPr lang="zh-CN" altLang="en-US" sz="4570">
                <a:sym typeface="+mn-ea"/>
              </a:rPr>
              <a:t>非抢占式(Nonpreemptive)调度</a:t>
            </a:r>
            <a:endParaRPr lang="zh-CN" altLang="en-US" sz="3500">
              <a:sym typeface="+mn-ea"/>
            </a:endParaRPr>
          </a:p>
          <a:p>
            <a:pPr lvl="1" algn="l">
              <a:buClrTx/>
              <a:buSzTx/>
              <a:buFontTx/>
            </a:pPr>
            <a:r>
              <a:rPr lang="zh-CN" altLang="en-US" sz="3500">
                <a:sym typeface="+mn-ea"/>
              </a:rPr>
              <a:t>1)当前进程执行结束；2)当前进程主动放弃CPU；3)当前进程阻塞</a:t>
            </a:r>
            <a:endParaRPr lang="zh-CN" altLang="en-US" sz="3500"/>
          </a:p>
          <a:p>
            <a:r>
              <a:rPr lang="zh-CN" altLang="en-US" sz="4570">
                <a:sym typeface="+mn-ea"/>
              </a:rPr>
              <a:t>比较</a:t>
            </a:r>
            <a:endParaRPr lang="zh-CN" altLang="en-US" sz="3500">
              <a:sym typeface="+mn-ea"/>
            </a:endParaRPr>
          </a:p>
          <a:p>
            <a:pPr lvl="1"/>
            <a:r>
              <a:rPr lang="zh-CN" altLang="en-US" sz="3500">
                <a:sym typeface="+mn-ea"/>
              </a:rPr>
              <a:t>及时性；系统开销</a:t>
            </a:r>
            <a:endParaRPr lang="zh-CN" altLang="en-US" sz="3500"/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空闲</a:t>
            </a:r>
            <a:r>
              <a:rPr lang="zh-CN" altLang="en-US">
                <a:sym typeface="+mn-ea"/>
              </a:rPr>
              <a:t>进</a:t>
            </a:r>
            <a:r>
              <a:rPr lang="zh-CN" altLang="en-US">
                <a:sym typeface="+mn-ea"/>
              </a:rPr>
              <a:t>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p>
            <a:r>
              <a:rPr lang="zh-CN" altLang="en-US" sz="3555">
                <a:sym typeface="+mn-ea"/>
              </a:rPr>
              <a:t>就绪队列空</a:t>
            </a:r>
            <a:endParaRPr lang="zh-CN" altLang="en-US" sz="3200"/>
          </a:p>
          <a:p>
            <a:pPr lvl="1"/>
            <a:r>
              <a:rPr lang="en-US" altLang="zh-CN" sz="3110">
                <a:sym typeface="+mn-ea"/>
              </a:rPr>
              <a:t>CPU</a:t>
            </a:r>
            <a:r>
              <a:rPr lang="zh-CN" altLang="en-US" sz="3110">
                <a:sym typeface="+mn-ea"/>
              </a:rPr>
              <a:t>无事可做</a:t>
            </a:r>
            <a:endParaRPr lang="zh-CN" altLang="en-US" sz="3110"/>
          </a:p>
          <a:p>
            <a:pPr lvl="1"/>
            <a:r>
              <a:rPr lang="zh-CN" altLang="en-US" sz="3110">
                <a:sym typeface="+mn-ea"/>
              </a:rPr>
              <a:t>空闲</a:t>
            </a:r>
            <a:r>
              <a:rPr lang="zh-CN" altLang="en-US" sz="3110">
                <a:sym typeface="+mn-ea"/>
              </a:rPr>
              <a:t>进程</a:t>
            </a:r>
            <a:r>
              <a:rPr lang="en-US" altLang="zh-CN" sz="3110">
                <a:sym typeface="+mn-ea"/>
              </a:rPr>
              <a:t>(idle)</a:t>
            </a:r>
            <a:endParaRPr lang="zh-CN" altLang="en-US" sz="3200"/>
          </a:p>
          <a:p>
            <a:r>
              <a:rPr lang="zh-CN" altLang="en-US" sz="3550">
                <a:sym typeface="+mn-ea"/>
              </a:rPr>
              <a:t>空闲</a:t>
            </a:r>
            <a:r>
              <a:rPr lang="zh-CN" altLang="en-US" sz="3555">
                <a:sym typeface="+mn-ea"/>
              </a:rPr>
              <a:t>进程的程序</a:t>
            </a:r>
            <a:endParaRPr lang="zh-CN" altLang="en-US" sz="3555"/>
          </a:p>
          <a:p>
            <a:r>
              <a:rPr lang="zh-CN" altLang="en-US" sz="3550">
                <a:sym typeface="+mn-ea"/>
              </a:rPr>
              <a:t>空闲</a:t>
            </a:r>
            <a:r>
              <a:rPr lang="zh-CN" altLang="en-US" sz="3555">
                <a:sym typeface="+mn-ea"/>
              </a:rPr>
              <a:t>进程与调度</a:t>
            </a:r>
            <a:r>
              <a:rPr lang="zh-CN" altLang="en-US" sz="3550">
                <a:sym typeface="+mn-ea"/>
              </a:rPr>
              <a:t>器</a:t>
            </a:r>
            <a:r>
              <a:rPr lang="zh-CN" altLang="en-US" sz="3555">
                <a:sym typeface="+mn-ea"/>
              </a:rPr>
              <a:t>之间的关系</a:t>
            </a:r>
            <a:endParaRPr lang="zh-CN" altLang="en-US" sz="3200"/>
          </a:p>
          <a:p>
            <a:pPr lvl="1"/>
            <a:r>
              <a:rPr lang="zh-CN" altLang="en-US" sz="3110">
                <a:sym typeface="+mn-ea"/>
              </a:rPr>
              <a:t>就绪队列为空时，调度</a:t>
            </a:r>
            <a:r>
              <a:rPr lang="zh-CN" altLang="en-US" sz="3110">
                <a:sym typeface="+mn-ea"/>
              </a:rPr>
              <a:t>器</a:t>
            </a:r>
            <a:r>
              <a:rPr lang="zh-CN" altLang="en-US" sz="3110">
                <a:sym typeface="+mn-ea"/>
              </a:rPr>
              <a:t>执行闲逛进程</a:t>
            </a:r>
            <a:endParaRPr lang="zh-CN" altLang="en-US" sz="3110"/>
          </a:p>
          <a:p>
            <a:pPr lvl="1"/>
            <a:r>
              <a:rPr lang="en-US" altLang="zh-CN" sz="3110">
                <a:sym typeface="+mn-ea"/>
              </a:rPr>
              <a:t>yield()</a:t>
            </a:r>
            <a:r>
              <a:rPr lang="zh-CN" altLang="en-US" sz="3110">
                <a:sym typeface="+mn-ea"/>
              </a:rPr>
              <a:t>将调用</a:t>
            </a:r>
            <a:r>
              <a:rPr lang="en-US" altLang="zh-CN" sz="3110">
                <a:sym typeface="+mn-ea"/>
              </a:rPr>
              <a:t>CPU</a:t>
            </a:r>
            <a:r>
              <a:rPr lang="zh-CN" altLang="en-US" sz="3110">
                <a:sym typeface="+mn-ea"/>
              </a:rPr>
              <a:t>调度</a:t>
            </a:r>
            <a:r>
              <a:rPr lang="zh-CN" altLang="en-US" sz="3110">
                <a:sym typeface="+mn-ea"/>
              </a:rPr>
              <a:t>器</a:t>
            </a:r>
            <a:endParaRPr lang="zh-CN" altLang="en-US" sz="3110">
              <a:sym typeface="+mn-ea"/>
            </a:endParaRPr>
          </a:p>
        </p:txBody>
      </p:sp>
      <p:grpSp>
        <p:nvGrpSpPr>
          <p:cNvPr id="4" name="组合 4"/>
          <p:cNvGrpSpPr/>
          <p:nvPr/>
        </p:nvGrpSpPr>
        <p:grpSpPr>
          <a:xfrm>
            <a:off x="8802370" y="1706880"/>
            <a:ext cx="2281555" cy="2685115"/>
            <a:chOff x="9522" y="6121"/>
            <a:chExt cx="1944" cy="1392"/>
          </a:xfrm>
          <a:noFill/>
        </p:grpSpPr>
        <p:sp>
          <p:nvSpPr>
            <p:cNvPr id="5" name="文本框 1"/>
            <p:cNvSpPr txBox="1"/>
            <p:nvPr/>
          </p:nvSpPr>
          <p:spPr>
            <a:xfrm>
              <a:off x="9530" y="6121"/>
              <a:ext cx="1928" cy="1174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l">
                <a:lnSpc>
                  <a:spcPct val="170000"/>
                </a:lnSpc>
              </a:pPr>
              <a:r>
                <a:rPr lang="en-US" altLang="zh-CN" sz="24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do {</a:t>
              </a:r>
              <a:endParaRPr lang="en-US" altLang="zh-CN" sz="24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  <a:p>
              <a:pPr indent="0" algn="l">
                <a:lnSpc>
                  <a:spcPct val="170000"/>
                </a:lnSpc>
              </a:pPr>
              <a:r>
                <a:rPr lang="en-US" altLang="zh-CN" sz="24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    yield();</a:t>
              </a:r>
              <a:endParaRPr lang="en-US" altLang="zh-CN" sz="24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  <a:p>
              <a:pPr algn="l">
                <a:lnSpc>
                  <a:spcPct val="170000"/>
                </a:lnSpc>
              </a:pPr>
              <a:r>
                <a:rPr lang="en-US" altLang="zh-CN" sz="24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} while (true);</a:t>
              </a:r>
              <a:endParaRPr lang="en-US" altLang="zh-CN" sz="24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6" name="文本框 2"/>
            <p:cNvSpPr txBox="1"/>
            <p:nvPr/>
          </p:nvSpPr>
          <p:spPr>
            <a:xfrm>
              <a:off x="9522" y="7306"/>
              <a:ext cx="1944" cy="207"/>
            </a:xfrm>
            <a:prstGeom prst="rect">
              <a:avLst/>
            </a:prstGeom>
            <a:grp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ctr"/>
              <a:r>
                <a:rPr lang="en-US" altLang="zh-CN" kern="100">
                  <a:latin typeface="幼圆" panose="02010509060101010101" charset="-122"/>
                  <a:ea typeface="幼圆" panose="02010509060101010101" charset="-122"/>
                  <a:cs typeface="Times New Roman" panose="02020603050405020304"/>
                  <a:sym typeface="Times New Roman" panose="02020603050405020304"/>
                </a:rPr>
                <a:t>闲逛</a:t>
              </a:r>
              <a:r>
                <a:rPr lang="zh-CN" altLang="en-US">
                  <a:latin typeface="幼圆" panose="02010509060101010101" charset="-122"/>
                  <a:ea typeface="幼圆" panose="02010509060101010101" charset="-122"/>
                  <a:sym typeface="+mn-ea"/>
                </a:rPr>
                <a:t>进</a:t>
              </a:r>
              <a:r>
                <a:rPr lang="en-US" altLang="zh-CN" kern="100">
                  <a:latin typeface="幼圆" panose="02010509060101010101" charset="-122"/>
                  <a:ea typeface="幼圆" panose="02010509060101010101" charset="-122"/>
                  <a:cs typeface="Times New Roman" panose="02020603050405020304"/>
                  <a:sym typeface="Times New Roman" panose="02020603050405020304"/>
                </a:rPr>
                <a:t>程程序</a:t>
              </a:r>
              <a:endParaRPr lang="en-US" altLang="zh-CN" kern="100">
                <a:latin typeface="幼圆" panose="02010509060101010101" charset="-122"/>
                <a:ea typeface="幼圆" panose="02010509060101010101" charset="-122"/>
                <a:cs typeface="Times New Roman" panose="02020603050405020304"/>
                <a:sym typeface="Times New Roman" panose="02020603050405020304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操作系统中的调度问题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>
              <a:lnSpc>
                <a:spcPct val="120000"/>
              </a:lnSpc>
            </a:pPr>
            <a:r>
              <a:rPr lang="zh-CN" altLang="en-US">
                <a:sym typeface="+mn-ea"/>
              </a:rPr>
              <a:t>作业调度(job secheduling)</a:t>
            </a:r>
            <a:endParaRPr lang="zh-CN" altLang="en-US" sz="2800"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zh-CN" altLang="en-US" sz="2800">
                <a:sym typeface="+mn-ea"/>
              </a:rPr>
              <a:t>选择部分作业进入系统运行</a:t>
            </a:r>
            <a:endParaRPr lang="zh-CN" altLang="en-US" sz="2800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3200">
                <a:sym typeface="+mn-ea"/>
              </a:rPr>
              <a:t>内存调度</a:t>
            </a:r>
            <a:endParaRPr lang="zh-CN" altLang="en-US" sz="2800"/>
          </a:p>
          <a:p>
            <a:pPr lvl="1">
              <a:lnSpc>
                <a:spcPct val="120000"/>
              </a:lnSpc>
            </a:pPr>
            <a:r>
              <a:rPr lang="zh-CN" altLang="en-US" sz="2800">
                <a:sym typeface="+mn-ea"/>
              </a:rPr>
              <a:t>选择哪些程序或数据留在内存，这种技术称为交换(swapping)</a:t>
            </a:r>
            <a:endParaRPr lang="zh-CN" altLang="en-US" sz="2800"/>
          </a:p>
          <a:p>
            <a:pPr>
              <a:lnSpc>
                <a:spcPct val="120000"/>
              </a:lnSpc>
            </a:pPr>
            <a:r>
              <a:rPr lang="zh-CN" altLang="en-US" sz="3200">
                <a:sym typeface="+mn-ea"/>
              </a:rPr>
              <a:t>调度的频度</a:t>
            </a:r>
            <a:endParaRPr lang="zh-CN" altLang="en-US" sz="2800"/>
          </a:p>
          <a:p>
            <a:pPr lvl="1">
              <a:lnSpc>
                <a:spcPct val="120000"/>
              </a:lnSpc>
            </a:pPr>
            <a:r>
              <a:rPr lang="zh-CN" altLang="en-US" sz="2800">
                <a:sym typeface="+mn-ea"/>
              </a:rPr>
              <a:t>长期调度，中期调度，短期调度</a:t>
            </a:r>
            <a:endParaRPr lang="zh-CN" altLang="en-US" sz="2800"/>
          </a:p>
          <a:p>
            <a:pPr>
              <a:lnSpc>
                <a:spcPct val="120000"/>
              </a:lnSpc>
            </a:pPr>
            <a:r>
              <a:rPr lang="zh-CN" altLang="en-US" sz="3200">
                <a:sym typeface="+mn-ea"/>
              </a:rPr>
              <a:t>其他调度：I/O调度</a:t>
            </a:r>
            <a:endParaRPr lang="zh-CN" altLang="en-US" sz="2800"/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>
                <a:sym typeface="+mn-ea"/>
              </a:rPr>
              <a:t>5-5 </a:t>
            </a:r>
            <a:r>
              <a:rPr lang="zh-CN" altLang="en-US">
                <a:sym typeface="+mn-ea"/>
              </a:rPr>
              <a:t>调度算法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33450" y="1183640"/>
            <a:ext cx="4248150" cy="4942840"/>
          </a:xfrm>
        </p:spPr>
        <p:txBody>
          <a:bodyPr>
            <a:normAutofit/>
          </a:bodyPr>
          <a:p>
            <a:pPr>
              <a:lnSpc>
                <a:spcPct val="170000"/>
              </a:lnSpc>
            </a:pPr>
            <a:r>
              <a:rPr lang="zh-CN" altLang="en-US">
                <a:sym typeface="+mn-ea"/>
              </a:rPr>
              <a:t>调度算法的目标</a:t>
            </a:r>
            <a:endParaRPr lang="zh-CN" altLang="en-US"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en-US">
                <a:sym typeface="+mn-ea"/>
              </a:rPr>
              <a:t>先来先服务</a:t>
            </a:r>
            <a:endParaRPr lang="zh-CN" altLang="en-US"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en-US">
                <a:sym typeface="+mn-ea"/>
              </a:rPr>
              <a:t>短作业优先</a:t>
            </a:r>
            <a:endParaRPr lang="zh-CN" altLang="en-US"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en-US">
                <a:sym typeface="+mn-ea"/>
              </a:rPr>
              <a:t>响应比高者优先</a:t>
            </a:r>
            <a:endParaRPr lang="zh-CN" altLang="en-US"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/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6162675" y="1183640"/>
            <a:ext cx="4846320" cy="494284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normAutofit/>
          </a:bodyPr>
          <a:lstStyle>
            <a:lvl1pPr marL="342900" lvl="0" indent="-34290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8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zh-CN" altLang="en-US">
                <a:sym typeface="+mn-ea"/>
              </a:rPr>
              <a:t>优先权</a:t>
            </a:r>
            <a:endParaRPr lang="zh-CN" altLang="en-US"/>
          </a:p>
          <a:p>
            <a:pPr>
              <a:lnSpc>
                <a:spcPct val="170000"/>
              </a:lnSpc>
            </a:pPr>
            <a:r>
              <a:rPr lang="zh-CN" altLang="en-US">
                <a:sym typeface="+mn-ea"/>
              </a:rPr>
              <a:t>轮转法调度</a:t>
            </a:r>
            <a:endParaRPr lang="zh-CN" altLang="en-US"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en-US">
                <a:sym typeface="+mn-ea"/>
              </a:rPr>
              <a:t>多级队列</a:t>
            </a:r>
            <a:endParaRPr lang="zh-CN" altLang="en-US"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en-US">
                <a:sym typeface="+mn-ea"/>
              </a:rPr>
              <a:t>多级反馈</a:t>
            </a:r>
            <a:r>
              <a:rPr lang="zh-CN" altLang="en-US">
                <a:sym typeface="+mn-ea"/>
              </a:rPr>
              <a:t>队列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程序的并发执行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/>
              <a:t>单</a:t>
            </a:r>
            <a:r>
              <a:rPr lang="en-US" altLang="zh-CN"/>
              <a:t>CPU</a:t>
            </a:r>
            <a:r>
              <a:rPr lang="zh-CN" altLang="en-US"/>
              <a:t>，多任务</a:t>
            </a:r>
            <a:endParaRPr lang="zh-CN" altLang="en-US"/>
          </a:p>
          <a:p>
            <a:pPr lvl="1"/>
            <a:r>
              <a:rPr lang="zh-CN" altLang="en-US"/>
              <a:t>分时技术</a:t>
            </a:r>
            <a:endParaRPr lang="zh-CN" altLang="en-US"/>
          </a:p>
          <a:p>
            <a:r>
              <a:rPr lang="zh-CN" altLang="en-US"/>
              <a:t>任务切换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保存和恢复运行环境，即</a:t>
            </a:r>
            <a:r>
              <a:rPr lang="zh-CN" altLang="en-US">
                <a:sym typeface="+mn-ea"/>
              </a:rPr>
              <a:t>上下文</a:t>
            </a:r>
            <a:r>
              <a:rPr lang="en-US" altLang="zh-CN">
                <a:sym typeface="+mn-ea"/>
              </a:rPr>
              <a:t>(context</a:t>
            </a:r>
            <a:r>
              <a:rPr lang="en-US" altLang="zh-CN">
                <a:sym typeface="+mn-ea"/>
              </a:rPr>
              <a:t>)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上下文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CPU</a:t>
            </a:r>
            <a:r>
              <a:rPr lang="zh-CN" altLang="en-US">
                <a:sym typeface="+mn-ea"/>
              </a:rPr>
              <a:t>的通用寄存器、标志寄存器、程序计数器等</a:t>
            </a:r>
            <a:endParaRPr lang="zh-CN" altLang="en-US"/>
          </a:p>
          <a:p>
            <a:r>
              <a:rPr lang="zh-CN" altLang="en-US"/>
              <a:t>并发执行</a:t>
            </a:r>
            <a:endParaRPr lang="zh-CN" altLang="en-US"/>
          </a:p>
          <a:p>
            <a:pPr lvl="1"/>
            <a:r>
              <a:rPr lang="zh-CN" altLang="en-US"/>
              <a:t>多个</a:t>
            </a:r>
            <a:r>
              <a:rPr lang="zh-CN" altLang="en-US" b="1"/>
              <a:t>虚拟</a:t>
            </a:r>
            <a:r>
              <a:rPr lang="en-US" altLang="zh-CN" b="1"/>
              <a:t>CPU</a:t>
            </a:r>
            <a:r>
              <a:rPr lang="zh-CN" altLang="en-US"/>
              <a:t>：</a:t>
            </a:r>
            <a:r>
              <a:rPr lang="zh-CN" altLang="en-US"/>
              <a:t>逻辑上连续执行；实际上交替执行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r"/>
            <a:r>
              <a:rPr lang="zh-CN" altLang="en-US">
                <a:sym typeface="+mn-ea"/>
              </a:rPr>
              <a:t>调度算法的目标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83640"/>
            <a:ext cx="10972800" cy="4942205"/>
          </a:xfrm>
        </p:spPr>
        <p:txBody>
          <a:bodyPr>
            <a:normAutofit/>
          </a:bodyPr>
          <a:p>
            <a:pPr>
              <a:lnSpc>
                <a:spcPct val="160000"/>
              </a:lnSpc>
            </a:pPr>
            <a:r>
              <a:rPr lang="zh-CN" altLang="en-US" sz="3200">
                <a:sym typeface="+mn-ea"/>
              </a:rPr>
              <a:t>CPU利用率</a:t>
            </a:r>
            <a:endParaRPr lang="zh-CN" altLang="en-US" sz="3200">
              <a:sym typeface="+mn-ea"/>
            </a:endParaRPr>
          </a:p>
          <a:p>
            <a:pPr>
              <a:lnSpc>
                <a:spcPct val="160000"/>
              </a:lnSpc>
            </a:pPr>
            <a:r>
              <a:rPr lang="zh-CN" altLang="en-US" sz="3200">
                <a:sym typeface="+mn-ea"/>
              </a:rPr>
              <a:t>吞吐量：单位时间内完成进程的个数</a:t>
            </a:r>
            <a:endParaRPr lang="zh-CN" altLang="en-US" sz="3200">
              <a:sym typeface="+mn-ea"/>
            </a:endParaRPr>
          </a:p>
          <a:p>
            <a:pPr>
              <a:lnSpc>
                <a:spcPct val="160000"/>
              </a:lnSpc>
            </a:pPr>
            <a:r>
              <a:rPr lang="zh-CN" altLang="en-US" sz="3200">
                <a:sym typeface="+mn-ea"/>
              </a:rPr>
              <a:t>等待时间：线</a:t>
            </a:r>
            <a:r>
              <a:rPr lang="zh-CN" altLang="en-US" sz="3200">
                <a:sym typeface="+mn-ea"/>
              </a:rPr>
              <a:t>程在就绪队列中的时间</a:t>
            </a:r>
            <a:endParaRPr lang="zh-CN" altLang="en-US" sz="3200">
              <a:sym typeface="+mn-ea"/>
            </a:endParaRPr>
          </a:p>
          <a:p>
            <a:pPr>
              <a:lnSpc>
                <a:spcPct val="160000"/>
              </a:lnSpc>
            </a:pPr>
            <a:r>
              <a:rPr lang="zh-CN" altLang="en-US" sz="3200">
                <a:sym typeface="+mn-ea"/>
              </a:rPr>
              <a:t>响应时间：从用户提交请求到系统做出反馈的时间</a:t>
            </a:r>
            <a:endParaRPr lang="zh-CN" altLang="en-US" sz="3200">
              <a:sym typeface="+mn-ea"/>
            </a:endParaRPr>
          </a:p>
          <a:p>
            <a:pPr>
              <a:lnSpc>
                <a:spcPct val="160000"/>
              </a:lnSpc>
            </a:pPr>
            <a:r>
              <a:rPr lang="zh-CN" altLang="en-US" sz="3200">
                <a:sym typeface="+mn-ea"/>
              </a:rPr>
              <a:t>周转时间：进程等待时间</a:t>
            </a:r>
            <a:r>
              <a:rPr lang="en-US" altLang="zh-CN" sz="3200">
                <a:sym typeface="+mn-ea"/>
              </a:rPr>
              <a:t>+</a:t>
            </a:r>
            <a:r>
              <a:rPr lang="zh-CN" altLang="en-US" sz="3200">
                <a:sym typeface="+mn-ea"/>
              </a:rPr>
              <a:t>运行时间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综合指标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平均</a:t>
            </a:r>
            <a:r>
              <a:rPr lang="zh-CN" altLang="en-US">
                <a:sym typeface="+mn-ea"/>
              </a:rPr>
              <a:t>等待时间</a:t>
            </a:r>
            <a:endParaRPr lang="zh-CN" altLang="en-US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(W</a:t>
            </a:r>
            <a:r>
              <a:rPr lang="en-US" altLang="zh-CN" baseline="-25000">
                <a:sym typeface="+mn-ea"/>
              </a:rPr>
              <a:t>1</a:t>
            </a:r>
            <a:r>
              <a:rPr lang="en-US" altLang="zh-CN">
                <a:sym typeface="+mn-ea"/>
              </a:rPr>
              <a:t>+W</a:t>
            </a:r>
            <a:r>
              <a:rPr lang="en-US" altLang="zh-CN" baseline="-25000">
                <a:sym typeface="+mn-ea"/>
              </a:rPr>
              <a:t>2</a:t>
            </a:r>
            <a:r>
              <a:rPr lang="en-US" altLang="zh-CN">
                <a:sym typeface="+mn-ea"/>
              </a:rPr>
              <a:t>+...+W</a:t>
            </a:r>
            <a:r>
              <a:rPr lang="en-US" altLang="zh-CN" baseline="-25000">
                <a:sym typeface="+mn-ea"/>
              </a:rPr>
              <a:t>n</a:t>
            </a:r>
            <a:r>
              <a:rPr lang="en-US" altLang="zh-CN">
                <a:sym typeface="+mn-ea"/>
              </a:rPr>
              <a:t>)/n, W</a:t>
            </a:r>
            <a:r>
              <a:rPr lang="en-US" altLang="zh-CN" baseline="-25000">
                <a:sym typeface="+mn-ea"/>
              </a:rPr>
              <a:t>i</a:t>
            </a:r>
            <a:r>
              <a:rPr lang="zh-CN" altLang="en-US">
                <a:sym typeface="+mn-ea"/>
              </a:rPr>
              <a:t>为线程</a:t>
            </a:r>
            <a:r>
              <a:rPr lang="en-US" altLang="zh-CN">
                <a:sym typeface="+mn-ea"/>
              </a:rPr>
              <a:t>i</a:t>
            </a:r>
            <a:r>
              <a:rPr lang="zh-CN" altLang="en-US">
                <a:sym typeface="+mn-ea"/>
              </a:rPr>
              <a:t>的等待</a:t>
            </a:r>
            <a:r>
              <a:rPr lang="zh-CN" altLang="en-US">
                <a:sym typeface="+mn-ea"/>
              </a:rPr>
              <a:t>时间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平均周转时间</a:t>
            </a:r>
            <a:endParaRPr lang="zh-CN" altLang="en-US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(T</a:t>
            </a:r>
            <a:r>
              <a:rPr lang="en-US" altLang="zh-CN" baseline="-25000">
                <a:sym typeface="+mn-ea"/>
              </a:rPr>
              <a:t>1</a:t>
            </a:r>
            <a:r>
              <a:rPr lang="en-US" altLang="zh-CN">
                <a:sym typeface="+mn-ea"/>
              </a:rPr>
              <a:t>+T</a:t>
            </a:r>
            <a:r>
              <a:rPr lang="en-US" altLang="zh-CN" baseline="-25000">
                <a:sym typeface="+mn-ea"/>
              </a:rPr>
              <a:t>2</a:t>
            </a:r>
            <a:r>
              <a:rPr lang="en-US" altLang="zh-CN">
                <a:sym typeface="+mn-ea"/>
              </a:rPr>
              <a:t>+...+T</a:t>
            </a:r>
            <a:r>
              <a:rPr lang="en-US" altLang="zh-CN" baseline="-25000">
                <a:sym typeface="+mn-ea"/>
              </a:rPr>
              <a:t>n</a:t>
            </a:r>
            <a:r>
              <a:rPr lang="en-US" altLang="zh-CN">
                <a:sym typeface="+mn-ea"/>
              </a:rPr>
              <a:t>)/n, T</a:t>
            </a:r>
            <a:r>
              <a:rPr lang="en-US" altLang="zh-CN" baseline="-25000">
                <a:sym typeface="+mn-ea"/>
              </a:rPr>
              <a:t>i</a:t>
            </a:r>
            <a:r>
              <a:rPr lang="zh-CN" altLang="en-US">
                <a:sym typeface="+mn-ea"/>
              </a:rPr>
              <a:t>为线程</a:t>
            </a:r>
            <a:r>
              <a:rPr lang="en-US" altLang="zh-CN">
                <a:sym typeface="+mn-ea"/>
              </a:rPr>
              <a:t>i</a:t>
            </a:r>
            <a:r>
              <a:rPr lang="zh-CN" altLang="en-US">
                <a:sym typeface="+mn-ea"/>
              </a:rPr>
              <a:t>的周转</a:t>
            </a:r>
            <a:r>
              <a:rPr lang="zh-CN" altLang="en-US">
                <a:sym typeface="+mn-ea"/>
              </a:rPr>
              <a:t>时间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平均带权周转时间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(T</a:t>
            </a:r>
            <a:r>
              <a:rPr lang="en-US" altLang="zh-CN" baseline="-25000">
                <a:sym typeface="+mn-ea"/>
              </a:rPr>
              <a:t>1</a:t>
            </a:r>
            <a:r>
              <a:rPr lang="en-US" altLang="zh-CN">
                <a:sym typeface="+mn-ea"/>
              </a:rPr>
              <a:t>/C</a:t>
            </a:r>
            <a:r>
              <a:rPr lang="en-US" altLang="zh-CN" baseline="-25000">
                <a:sym typeface="+mn-ea"/>
              </a:rPr>
              <a:t>1</a:t>
            </a:r>
            <a:r>
              <a:rPr lang="en-US" altLang="zh-CN">
                <a:sym typeface="+mn-ea"/>
              </a:rPr>
              <a:t>+T</a:t>
            </a:r>
            <a:r>
              <a:rPr lang="en-US" altLang="zh-CN" baseline="-25000">
                <a:sym typeface="+mn-ea"/>
              </a:rPr>
              <a:t>2</a:t>
            </a:r>
            <a:r>
              <a:rPr lang="en-US" altLang="zh-CN">
                <a:sym typeface="+mn-ea"/>
              </a:rPr>
              <a:t>/C</a:t>
            </a:r>
            <a:r>
              <a:rPr lang="en-US" altLang="zh-CN" baseline="-25000">
                <a:sym typeface="+mn-ea"/>
              </a:rPr>
              <a:t>2</a:t>
            </a:r>
            <a:r>
              <a:rPr lang="en-US" altLang="zh-CN">
                <a:sym typeface="+mn-ea"/>
              </a:rPr>
              <a:t>+...+T</a:t>
            </a:r>
            <a:r>
              <a:rPr lang="en-US" altLang="zh-CN" baseline="-25000">
                <a:sym typeface="+mn-ea"/>
              </a:rPr>
              <a:t>n</a:t>
            </a:r>
            <a:r>
              <a:rPr lang="en-US" altLang="zh-CN">
                <a:sym typeface="+mn-ea"/>
              </a:rPr>
              <a:t>/C</a:t>
            </a:r>
            <a:r>
              <a:rPr lang="en-US" altLang="zh-CN" baseline="-25000">
                <a:sym typeface="+mn-ea"/>
              </a:rPr>
              <a:t>n</a:t>
            </a:r>
            <a:r>
              <a:rPr lang="en-US" altLang="zh-CN">
                <a:sym typeface="+mn-ea"/>
              </a:rPr>
              <a:t>)/n, C</a:t>
            </a:r>
            <a:r>
              <a:rPr lang="en-US" altLang="zh-CN" baseline="-25000">
                <a:sym typeface="+mn-ea"/>
              </a:rPr>
              <a:t>i</a:t>
            </a:r>
            <a:r>
              <a:rPr lang="zh-CN" altLang="en-US">
                <a:sym typeface="+mn-ea"/>
              </a:rPr>
              <a:t>为线程</a:t>
            </a:r>
            <a:r>
              <a:rPr lang="en-US" altLang="zh-CN">
                <a:sym typeface="+mn-ea"/>
              </a:rPr>
              <a:t>i</a:t>
            </a:r>
            <a:r>
              <a:rPr lang="zh-CN" altLang="en-US">
                <a:sym typeface="+mn-ea"/>
              </a:rPr>
              <a:t>的实际执行时间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先来先服务(First-Come, First-Served, FCFS)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83640"/>
            <a:ext cx="10972800" cy="4932680"/>
          </a:xfrm>
        </p:spPr>
        <p:txBody>
          <a:bodyPr>
            <a:normAutofit fontScale="90000" lnSpcReduction="10000"/>
          </a:bodyPr>
          <a:p>
            <a:pPr>
              <a:lnSpc>
                <a:spcPct val="140000"/>
              </a:lnSpc>
            </a:pPr>
            <a:r>
              <a:rPr lang="zh-CN" altLang="en-US" sz="3555">
                <a:sym typeface="+mn-ea"/>
              </a:rPr>
              <a:t>算法思想：按到达时间排队，谁先到现为谁服务</a:t>
            </a:r>
            <a:endParaRPr lang="zh-CN" altLang="en-US" sz="3555"/>
          </a:p>
          <a:p>
            <a:pPr>
              <a:lnSpc>
                <a:spcPct val="140000"/>
              </a:lnSpc>
            </a:pPr>
            <a:r>
              <a:rPr lang="zh-CN" altLang="en-US" sz="3555">
                <a:sym typeface="+mn-ea"/>
              </a:rPr>
              <a:t>实例</a:t>
            </a:r>
            <a:r>
              <a:rPr lang="en-US" altLang="zh-CN" sz="3555">
                <a:sym typeface="+mn-ea"/>
              </a:rPr>
              <a:t>:</a:t>
            </a:r>
            <a:r>
              <a:rPr lang="zh-CN" altLang="en-US" sz="3555">
                <a:sym typeface="+mn-ea"/>
              </a:rPr>
              <a:t>从时刻</a:t>
            </a:r>
            <a:r>
              <a:rPr lang="en-US" altLang="zh-CN" sz="3555">
                <a:sym typeface="+mn-ea"/>
              </a:rPr>
              <a:t>t=10</a:t>
            </a:r>
            <a:r>
              <a:rPr lang="zh-CN" altLang="en-US" sz="3555">
                <a:sym typeface="+mn-ea"/>
              </a:rPr>
              <a:t>开始调度，</a:t>
            </a:r>
            <a:r>
              <a:rPr lang="en-US" altLang="zh-CN" sz="3555">
                <a:sym typeface="+mn-ea"/>
              </a:rPr>
              <a:t>T</a:t>
            </a:r>
            <a:r>
              <a:rPr lang="en-US" altLang="zh-CN" sz="3555">
                <a:sym typeface="+mn-ea"/>
              </a:rPr>
              <a:t>1</a:t>
            </a:r>
            <a:r>
              <a:rPr lang="zh-CN" altLang="en-US" sz="3555">
                <a:sym typeface="+mn-ea"/>
              </a:rPr>
              <a:t>先执行</a:t>
            </a:r>
            <a:endParaRPr lang="zh-CN" altLang="en-US" sz="3200">
              <a:sym typeface="+mn-ea"/>
            </a:endParaRPr>
          </a:p>
          <a:p>
            <a:pPr lvl="1">
              <a:lnSpc>
                <a:spcPct val="140000"/>
              </a:lnSpc>
            </a:pPr>
            <a:r>
              <a:rPr lang="en-US" altLang="zh-CN" sz="3110">
                <a:sym typeface="+mn-ea"/>
              </a:rPr>
              <a:t>T</a:t>
            </a:r>
            <a:r>
              <a:rPr lang="zh-CN" altLang="en-US" sz="3110">
                <a:sym typeface="+mn-ea"/>
              </a:rPr>
              <a:t>1</a:t>
            </a:r>
            <a:r>
              <a:rPr lang="en-US" altLang="zh-CN" sz="3110">
                <a:sym typeface="+mn-ea"/>
              </a:rPr>
              <a:t>:</a:t>
            </a:r>
            <a:r>
              <a:rPr lang="zh-CN" altLang="en-US" sz="3110">
                <a:sym typeface="+mn-ea"/>
              </a:rPr>
              <a:t>等待时间为</a:t>
            </a:r>
            <a:r>
              <a:rPr lang="en-US" altLang="zh-CN" sz="3110">
                <a:sym typeface="+mn-ea"/>
              </a:rPr>
              <a:t>5</a:t>
            </a:r>
            <a:r>
              <a:rPr lang="zh-CN" altLang="en-US" sz="3110">
                <a:sym typeface="+mn-ea"/>
              </a:rPr>
              <a:t>，周转时间为</a:t>
            </a:r>
            <a:r>
              <a:rPr lang="en-US" altLang="zh-CN" sz="3110">
                <a:sym typeface="+mn-ea"/>
              </a:rPr>
              <a:t>20-5=15</a:t>
            </a:r>
            <a:endParaRPr lang="en-US" altLang="zh-CN" sz="3110">
              <a:sym typeface="+mn-ea"/>
            </a:endParaRPr>
          </a:p>
          <a:p>
            <a:pPr lvl="1">
              <a:lnSpc>
                <a:spcPct val="140000"/>
              </a:lnSpc>
            </a:pPr>
            <a:r>
              <a:rPr lang="en-US" altLang="zh-CN" sz="3110">
                <a:sym typeface="+mn-ea"/>
              </a:rPr>
              <a:t>T</a:t>
            </a:r>
            <a:r>
              <a:rPr lang="zh-CN" altLang="en-US" sz="3110">
                <a:sym typeface="+mn-ea"/>
              </a:rPr>
              <a:t>2</a:t>
            </a:r>
            <a:r>
              <a:rPr lang="en-US" altLang="zh-CN" sz="3110">
                <a:sym typeface="+mn-ea"/>
              </a:rPr>
              <a:t>:</a:t>
            </a:r>
            <a:r>
              <a:rPr lang="zh-CN" altLang="en-US" sz="3110">
                <a:sym typeface="+mn-ea"/>
              </a:rPr>
              <a:t>等待时间为</a:t>
            </a:r>
            <a:r>
              <a:rPr lang="en-US" altLang="zh-CN" sz="3110">
                <a:sym typeface="+mn-ea"/>
              </a:rPr>
              <a:t>12</a:t>
            </a:r>
            <a:r>
              <a:rPr lang="zh-CN" altLang="en-US" sz="3110">
                <a:sym typeface="+mn-ea"/>
              </a:rPr>
              <a:t>，周转时间为</a:t>
            </a:r>
            <a:r>
              <a:rPr lang="en-US" altLang="zh-CN" sz="3110">
                <a:sym typeface="+mn-ea"/>
              </a:rPr>
              <a:t>25-8=</a:t>
            </a:r>
            <a:r>
              <a:rPr lang="en-US" altLang="zh-CN" sz="3110">
                <a:sym typeface="+mn-ea"/>
              </a:rPr>
              <a:t>17</a:t>
            </a:r>
            <a:endParaRPr lang="en-US" altLang="zh-CN" sz="3110">
              <a:sym typeface="+mn-ea"/>
            </a:endParaRPr>
          </a:p>
          <a:p>
            <a:pPr lvl="1">
              <a:lnSpc>
                <a:spcPct val="140000"/>
              </a:lnSpc>
            </a:pPr>
            <a:r>
              <a:rPr lang="zh-CN" altLang="en-US" sz="3110">
                <a:sym typeface="+mn-ea"/>
              </a:rPr>
              <a:t>平均等待时间为</a:t>
            </a:r>
            <a:r>
              <a:rPr lang="en-US" altLang="zh-CN" sz="3110">
                <a:sym typeface="+mn-ea"/>
              </a:rPr>
              <a:t>8.5</a:t>
            </a:r>
            <a:r>
              <a:rPr lang="zh-CN" altLang="en-US" sz="3110">
                <a:sym typeface="+mn-ea"/>
              </a:rPr>
              <a:t>，平均周转时间为</a:t>
            </a:r>
            <a:r>
              <a:rPr lang="en-US" altLang="zh-CN" sz="3110">
                <a:sym typeface="+mn-ea"/>
              </a:rPr>
              <a:t>16</a:t>
            </a:r>
            <a:endParaRPr lang="zh-CN" altLang="en-US" sz="3200"/>
          </a:p>
          <a:p>
            <a:pPr>
              <a:lnSpc>
                <a:spcPct val="140000"/>
              </a:lnSpc>
            </a:pPr>
            <a:r>
              <a:rPr lang="zh-CN" altLang="en-US" sz="3555">
                <a:sym typeface="+mn-ea"/>
              </a:rPr>
              <a:t>FCFS算法的特点</a:t>
            </a:r>
            <a:endParaRPr lang="zh-CN" altLang="en-US" sz="3200"/>
          </a:p>
          <a:p>
            <a:pPr lvl="1">
              <a:lnSpc>
                <a:spcPct val="140000"/>
              </a:lnSpc>
            </a:pPr>
            <a:r>
              <a:rPr lang="zh-CN" altLang="en-US" sz="3110">
                <a:sym typeface="+mn-ea"/>
              </a:rPr>
              <a:t>公平；简单；符合日常</a:t>
            </a:r>
            <a:r>
              <a:rPr lang="zh-CN" altLang="en-US" sz="3110">
                <a:sym typeface="+mn-ea"/>
              </a:rPr>
              <a:t>理念</a:t>
            </a:r>
            <a:endParaRPr lang="zh-CN" altLang="en-US" sz="3110"/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7867650" y="2484120"/>
          <a:ext cx="3624580" cy="1889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1690"/>
                <a:gridCol w="1292860"/>
                <a:gridCol w="1510030"/>
              </a:tblGrid>
              <a:tr h="4724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线</a:t>
                      </a:r>
                      <a:r>
                        <a:rPr lang="en-US" sz="1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程</a:t>
                      </a:r>
                      <a:endParaRPr lang="en-US" altLang="en-US" sz="18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到达时间</a:t>
                      </a:r>
                      <a:endParaRPr lang="en-US" altLang="en-US" sz="18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CPU执行期</a:t>
                      </a:r>
                      <a:endParaRPr lang="en-US" altLang="en-US" sz="18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24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T1</a:t>
                      </a:r>
                      <a:endParaRPr lang="en-US" altLang="en-US" sz="18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18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en-US" altLang="en-US" sz="18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24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T2</a:t>
                      </a:r>
                      <a:endParaRPr lang="en-US" altLang="en-US" sz="18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en-US" altLang="en-US" sz="18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18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2440"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en-US" sz="1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就绪队列中的</a:t>
                      </a:r>
                      <a:r>
                        <a:rPr lang="zh-CN" altLang="en-US" sz="1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线</a:t>
                      </a:r>
                      <a:r>
                        <a:rPr lang="en-US" sz="1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程</a:t>
                      </a:r>
                      <a:endParaRPr lang="en-US" altLang="en-US" sz="18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</a:tcPr>
                </a:tc>
                <a:tc hMerge="1">
                  <a:tcPr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</a:tcPr>
                </a:tc>
              </a:tr>
            </a:tbl>
          </a:graphicData>
        </a:graphic>
      </p:graphicFrame>
      <p:grpSp>
        <p:nvGrpSpPr>
          <p:cNvPr id="20" name="组合 20"/>
          <p:cNvGrpSpPr/>
          <p:nvPr/>
        </p:nvGrpSpPr>
        <p:grpSpPr>
          <a:xfrm>
            <a:off x="7307580" y="4800600"/>
            <a:ext cx="4274820" cy="958215"/>
            <a:chOff x="4475" y="5387"/>
            <a:chExt cx="3188" cy="634"/>
          </a:xfrm>
        </p:grpSpPr>
        <p:cxnSp>
          <p:nvCxnSpPr>
            <p:cNvPr id="12" name="直接箭头连接符 12"/>
            <p:cNvCxnSpPr/>
            <p:nvPr/>
          </p:nvCxnSpPr>
          <p:spPr>
            <a:xfrm>
              <a:off x="4553" y="5749"/>
              <a:ext cx="3100" cy="0"/>
            </a:xfrm>
            <a:prstGeom prst="straightConnector1">
              <a:avLst/>
            </a:prstGeom>
            <a:ln>
              <a:solidFill>
                <a:schemeClr val="dk1"/>
              </a:solidFill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文本框 13"/>
            <p:cNvSpPr txBox="1"/>
            <p:nvPr/>
          </p:nvSpPr>
          <p:spPr>
            <a:xfrm>
              <a:off x="5408" y="5387"/>
              <a:ext cx="1672" cy="360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T1</a:t>
              </a:r>
              <a:endPara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文本框 14"/>
            <p:cNvSpPr txBox="1"/>
            <p:nvPr/>
          </p:nvSpPr>
          <p:spPr>
            <a:xfrm>
              <a:off x="6826" y="5387"/>
              <a:ext cx="634" cy="360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T2</a:t>
              </a:r>
              <a:endPara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5" name="文本框 15"/>
            <p:cNvSpPr txBox="1"/>
            <p:nvPr/>
          </p:nvSpPr>
          <p:spPr>
            <a:xfrm>
              <a:off x="5217" y="5683"/>
              <a:ext cx="406" cy="332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>
                <a:lnSpc>
                  <a:spcPct val="100000"/>
                </a:lnSpc>
              </a:pPr>
              <a:r>
                <a:rPr lang="en-US" altLang="zh-CN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10</a:t>
              </a:r>
              <a:endPara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6" name="文本框 16"/>
            <p:cNvSpPr txBox="1"/>
            <p:nvPr/>
          </p:nvSpPr>
          <p:spPr>
            <a:xfrm>
              <a:off x="6627" y="5689"/>
              <a:ext cx="406" cy="332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>
                <a:lnSpc>
                  <a:spcPct val="100000"/>
                </a:lnSpc>
              </a:pPr>
              <a:r>
                <a:rPr lang="en-US" altLang="zh-CN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20</a:t>
              </a:r>
              <a:endPara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7" name="文本框 17"/>
            <p:cNvSpPr txBox="1"/>
            <p:nvPr/>
          </p:nvSpPr>
          <p:spPr>
            <a:xfrm>
              <a:off x="7257" y="5689"/>
              <a:ext cx="406" cy="332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>
                <a:lnSpc>
                  <a:spcPct val="100000"/>
                </a:lnSpc>
              </a:pPr>
              <a:r>
                <a:rPr lang="en-US" altLang="zh-CN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25</a:t>
              </a:r>
              <a:endPara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文本框 18"/>
            <p:cNvSpPr txBox="1"/>
            <p:nvPr/>
          </p:nvSpPr>
          <p:spPr>
            <a:xfrm>
              <a:off x="4991" y="5683"/>
              <a:ext cx="255" cy="332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>
                <a:lnSpc>
                  <a:spcPct val="100000"/>
                </a:lnSpc>
              </a:pPr>
              <a:r>
                <a:rPr lang="en-US" altLang="zh-CN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8</a:t>
              </a:r>
              <a:endPara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9" name="文本框 19"/>
            <p:cNvSpPr txBox="1"/>
            <p:nvPr/>
          </p:nvSpPr>
          <p:spPr>
            <a:xfrm>
              <a:off x="4475" y="5689"/>
              <a:ext cx="255" cy="332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>
                <a:lnSpc>
                  <a:spcPct val="100000"/>
                </a:lnSpc>
              </a:pPr>
              <a:r>
                <a:rPr lang="en-US" altLang="zh-CN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5</a:t>
              </a:r>
              <a:endPara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短作业优先(Shortest-Job-First, SJF)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p>
            <a:pPr>
              <a:lnSpc>
                <a:spcPct val="130000"/>
              </a:lnSpc>
            </a:pPr>
            <a:r>
              <a:rPr lang="zh-CN" altLang="en-US" sz="4000">
                <a:sym typeface="+mn-ea"/>
              </a:rPr>
              <a:t>短作业优先调度算法的基本思想</a:t>
            </a:r>
            <a:endParaRPr lang="zh-CN" altLang="en-US" sz="3200"/>
          </a:p>
          <a:p>
            <a:pPr lvl="1">
              <a:lnSpc>
                <a:spcPct val="130000"/>
              </a:lnSpc>
            </a:pPr>
            <a:r>
              <a:rPr lang="zh-CN" altLang="en-US" sz="3500">
                <a:sym typeface="+mn-ea"/>
              </a:rPr>
              <a:t>下一个</a:t>
            </a:r>
            <a:r>
              <a:rPr lang="en-US" altLang="zh-CN" sz="3500">
                <a:sym typeface="+mn-ea"/>
              </a:rPr>
              <a:t>CPU</a:t>
            </a:r>
            <a:r>
              <a:rPr lang="zh-CN" altLang="en-US" sz="3500">
                <a:sym typeface="+mn-ea"/>
              </a:rPr>
              <a:t>执行期短的线程先执行</a:t>
            </a:r>
            <a:endParaRPr lang="zh-CN" altLang="en-US" sz="350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3500">
                <a:sym typeface="+mn-ea"/>
              </a:rPr>
              <a:t>打水的例子</a:t>
            </a:r>
            <a:endParaRPr lang="zh-CN" altLang="en-US" sz="3200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4000">
                <a:sym typeface="+mn-ea"/>
              </a:rPr>
              <a:t>实例</a:t>
            </a:r>
            <a:r>
              <a:rPr lang="en-US" altLang="zh-CN" sz="4000">
                <a:sym typeface="+mn-ea"/>
              </a:rPr>
              <a:t>:</a:t>
            </a:r>
            <a:r>
              <a:rPr lang="zh-CN" altLang="en-US" sz="4000">
                <a:sym typeface="+mn-ea"/>
              </a:rPr>
              <a:t>从时刻</a:t>
            </a:r>
            <a:r>
              <a:rPr lang="en-US" altLang="zh-CN" sz="4000">
                <a:sym typeface="+mn-ea"/>
              </a:rPr>
              <a:t>t=10</a:t>
            </a:r>
            <a:r>
              <a:rPr lang="zh-CN" altLang="en-US" sz="4000">
                <a:sym typeface="+mn-ea"/>
              </a:rPr>
              <a:t>开始调度</a:t>
            </a:r>
            <a:r>
              <a:rPr lang="en-US" altLang="zh-CN" sz="4000">
                <a:sym typeface="+mn-ea"/>
              </a:rPr>
              <a:t>,</a:t>
            </a:r>
            <a:r>
              <a:rPr lang="en-US" sz="4000">
                <a:sym typeface="+mn-ea"/>
              </a:rPr>
              <a:t>P2</a:t>
            </a:r>
            <a:r>
              <a:rPr lang="zh-CN" altLang="en-US" sz="4000">
                <a:sym typeface="+mn-ea"/>
              </a:rPr>
              <a:t>先执行</a:t>
            </a:r>
            <a:endParaRPr lang="zh-CN" altLang="en-US" sz="320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en-US" altLang="zh-CN" sz="3500">
                <a:sym typeface="+mn-ea"/>
              </a:rPr>
              <a:t>T2</a:t>
            </a:r>
            <a:r>
              <a:rPr lang="zh-CN" altLang="en-US" sz="3500">
                <a:sym typeface="+mn-ea"/>
              </a:rPr>
              <a:t>：等待时间 </a:t>
            </a:r>
            <a:r>
              <a:rPr lang="en-US" altLang="zh-CN" sz="3500">
                <a:sym typeface="+mn-ea"/>
              </a:rPr>
              <a:t>2</a:t>
            </a:r>
            <a:r>
              <a:rPr lang="zh-CN" altLang="en-US" sz="3500">
                <a:sym typeface="+mn-ea"/>
              </a:rPr>
              <a:t>，周转时间为 </a:t>
            </a:r>
            <a:r>
              <a:rPr lang="en-US" altLang="zh-CN" sz="3500">
                <a:sym typeface="+mn-ea"/>
              </a:rPr>
              <a:t>7</a:t>
            </a:r>
            <a:endParaRPr lang="en-US" altLang="zh-CN" sz="350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en-US" altLang="zh-CN" sz="3500">
                <a:sym typeface="+mn-ea"/>
              </a:rPr>
              <a:t>T</a:t>
            </a:r>
            <a:r>
              <a:rPr lang="zh-CN" altLang="en-US" sz="3500">
                <a:sym typeface="+mn-ea"/>
              </a:rPr>
              <a:t>1：等待时间 </a:t>
            </a:r>
            <a:r>
              <a:rPr lang="en-US" altLang="zh-CN" sz="3500">
                <a:sym typeface="+mn-ea"/>
              </a:rPr>
              <a:t>10</a:t>
            </a:r>
            <a:r>
              <a:rPr lang="zh-CN" altLang="en-US" sz="3500">
                <a:sym typeface="+mn-ea"/>
              </a:rPr>
              <a:t>，周转时间为 </a:t>
            </a:r>
            <a:r>
              <a:rPr lang="en-US" altLang="zh-CN" sz="3500">
                <a:sym typeface="+mn-ea"/>
              </a:rPr>
              <a:t>20</a:t>
            </a:r>
            <a:endParaRPr lang="zh-CN" altLang="en-US" sz="350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3500">
                <a:sym typeface="+mn-ea"/>
              </a:rPr>
              <a:t>平均等待时间 4.5，平均周转时间 1</a:t>
            </a:r>
            <a:r>
              <a:rPr lang="en-US" altLang="zh-CN" sz="3500">
                <a:sym typeface="+mn-ea"/>
              </a:rPr>
              <a:t>3</a:t>
            </a:r>
            <a:r>
              <a:rPr lang="zh-CN" altLang="en-US" sz="3500">
                <a:sym typeface="+mn-ea"/>
              </a:rPr>
              <a:t>.5</a:t>
            </a:r>
            <a:endParaRPr lang="zh-CN" altLang="en-US" sz="3500"/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7957820" y="2090420"/>
          <a:ext cx="3624580" cy="1889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1690"/>
                <a:gridCol w="1292860"/>
                <a:gridCol w="1510030"/>
              </a:tblGrid>
              <a:tr h="4724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线</a:t>
                      </a:r>
                      <a:r>
                        <a:rPr lang="en-US" sz="1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程</a:t>
                      </a:r>
                      <a:endParaRPr lang="en-US" altLang="en-US" sz="18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到达时间</a:t>
                      </a:r>
                      <a:endParaRPr lang="en-US" altLang="en-US" sz="18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CPU执行期</a:t>
                      </a:r>
                      <a:endParaRPr lang="en-US" altLang="en-US" sz="18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24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T1</a:t>
                      </a:r>
                      <a:endParaRPr lang="en-US" altLang="en-US" sz="18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18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en-US" altLang="en-US" sz="18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24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T2</a:t>
                      </a:r>
                      <a:endParaRPr lang="en-US" altLang="en-US" sz="18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en-US" altLang="en-US" sz="18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1800" b="1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2440"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en-US" sz="1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就绪队列中的</a:t>
                      </a:r>
                      <a:r>
                        <a:rPr lang="zh-CN" altLang="en-US" sz="1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线</a:t>
                      </a:r>
                      <a:r>
                        <a:rPr lang="en-US" sz="1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程</a:t>
                      </a:r>
                      <a:endParaRPr lang="en-US" altLang="en-US" sz="18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</a:tcPr>
                </a:tc>
                <a:tc hMerge="1">
                  <a:tcPr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</a:tcPr>
                </a:tc>
              </a:tr>
            </a:tbl>
          </a:graphicData>
        </a:graphic>
      </p:graphicFrame>
      <p:grpSp>
        <p:nvGrpSpPr>
          <p:cNvPr id="20" name="组合 20"/>
          <p:cNvGrpSpPr/>
          <p:nvPr/>
        </p:nvGrpSpPr>
        <p:grpSpPr>
          <a:xfrm>
            <a:off x="7701915" y="4296410"/>
            <a:ext cx="3890010" cy="826770"/>
            <a:chOff x="4475" y="5387"/>
            <a:chExt cx="3188" cy="634"/>
          </a:xfrm>
        </p:grpSpPr>
        <p:cxnSp>
          <p:nvCxnSpPr>
            <p:cNvPr id="12" name="直接箭头连接符 12"/>
            <p:cNvCxnSpPr/>
            <p:nvPr/>
          </p:nvCxnSpPr>
          <p:spPr>
            <a:xfrm>
              <a:off x="4553" y="5749"/>
              <a:ext cx="3100" cy="0"/>
            </a:xfrm>
            <a:prstGeom prst="straightConnector1">
              <a:avLst/>
            </a:prstGeom>
            <a:ln>
              <a:solidFill>
                <a:schemeClr val="dk1"/>
              </a:solidFill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文本框 13"/>
            <p:cNvSpPr txBox="1"/>
            <p:nvPr/>
          </p:nvSpPr>
          <p:spPr>
            <a:xfrm>
              <a:off x="5786" y="5387"/>
              <a:ext cx="1672" cy="360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T1</a:t>
              </a:r>
              <a:endPara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文本框 14"/>
            <p:cNvSpPr txBox="1"/>
            <p:nvPr/>
          </p:nvSpPr>
          <p:spPr>
            <a:xfrm>
              <a:off x="5405" y="5387"/>
              <a:ext cx="699" cy="360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T2</a:t>
              </a:r>
              <a:endPara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5" name="文本框 15"/>
            <p:cNvSpPr txBox="1"/>
            <p:nvPr/>
          </p:nvSpPr>
          <p:spPr>
            <a:xfrm>
              <a:off x="5217" y="5683"/>
              <a:ext cx="406" cy="332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>
                <a:lnSpc>
                  <a:spcPct val="100000"/>
                </a:lnSpc>
              </a:pPr>
              <a:r>
                <a:rPr lang="en-US" altLang="zh-CN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10</a:t>
              </a:r>
              <a:endPara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6" name="文本框 16"/>
            <p:cNvSpPr txBox="1"/>
            <p:nvPr/>
          </p:nvSpPr>
          <p:spPr>
            <a:xfrm>
              <a:off x="5897" y="5689"/>
              <a:ext cx="406" cy="332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>
                <a:lnSpc>
                  <a:spcPct val="100000"/>
                </a:lnSpc>
              </a:pPr>
              <a:r>
                <a:rPr lang="en-US" altLang="zh-CN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15</a:t>
              </a:r>
              <a:endPara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7" name="文本框 17"/>
            <p:cNvSpPr txBox="1"/>
            <p:nvPr/>
          </p:nvSpPr>
          <p:spPr>
            <a:xfrm>
              <a:off x="7257" y="5689"/>
              <a:ext cx="406" cy="332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>
                <a:lnSpc>
                  <a:spcPct val="100000"/>
                </a:lnSpc>
              </a:pPr>
              <a:r>
                <a:rPr lang="en-US" altLang="zh-CN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25</a:t>
              </a:r>
              <a:endPara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文本框 18"/>
            <p:cNvSpPr txBox="1"/>
            <p:nvPr/>
          </p:nvSpPr>
          <p:spPr>
            <a:xfrm>
              <a:off x="4991" y="5683"/>
              <a:ext cx="255" cy="332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>
                <a:lnSpc>
                  <a:spcPct val="100000"/>
                </a:lnSpc>
              </a:pPr>
              <a:r>
                <a:rPr lang="en-US" altLang="zh-CN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8</a:t>
              </a:r>
              <a:endPara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9" name="文本框 19"/>
            <p:cNvSpPr txBox="1"/>
            <p:nvPr/>
          </p:nvSpPr>
          <p:spPr>
            <a:xfrm>
              <a:off x="4475" y="5689"/>
              <a:ext cx="255" cy="332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>
                <a:lnSpc>
                  <a:spcPct val="100000"/>
                </a:lnSpc>
              </a:pPr>
              <a:r>
                <a:rPr lang="en-US" altLang="zh-CN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5</a:t>
              </a:r>
              <a:endPara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短作业优先</a:t>
            </a:r>
            <a:r>
              <a:rPr lang="en-US">
                <a:sym typeface="+mn-ea"/>
              </a:rPr>
              <a:t>.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 sz="3200">
                <a:sym typeface="+mn-ea"/>
              </a:rPr>
              <a:t>饥饿(Starvation)</a:t>
            </a:r>
            <a:endParaRPr lang="zh-CN" altLang="en-US" sz="3200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短作业无限增加时，长作业永远没有机会获得</a:t>
            </a:r>
            <a:r>
              <a:rPr lang="en-US" altLang="zh-CN">
                <a:sym typeface="+mn-ea"/>
              </a:rPr>
              <a:t>CPU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然</a:t>
            </a:r>
            <a:r>
              <a:rPr lang="zh-CN" altLang="en-US">
                <a:sym typeface="+mn-ea"/>
              </a:rPr>
              <a:t>，先来先服务算法不会导致饥饿现象</a:t>
            </a:r>
            <a:endParaRPr lang="zh-CN" altLang="en-US"/>
          </a:p>
          <a:p>
            <a:r>
              <a:rPr lang="zh-CN" altLang="en-US">
                <a:sym typeface="+mn-ea"/>
              </a:rPr>
              <a:t>抢占式短作业优先调度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新来的更短作业抢占当前</a:t>
            </a:r>
            <a:r>
              <a:rPr lang="zh-CN" altLang="en-US">
                <a:sym typeface="+mn-ea"/>
              </a:rPr>
              <a:t>作业的</a:t>
            </a:r>
            <a:r>
              <a:rPr lang="en-US" altLang="zh-CN">
                <a:sym typeface="+mn-ea"/>
              </a:rPr>
              <a:t>CPU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特点：平均等待时间最短；符合日常理念；存在饥饿现象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59761" t="64734" r="26966" b="14140"/>
          <a:stretch>
            <a:fillRect/>
          </a:stretch>
        </p:blipFill>
        <p:spPr>
          <a:xfrm>
            <a:off x="7698740" y="3368675"/>
            <a:ext cx="3883660" cy="174180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响应比高者优先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pPr>
              <a:lnSpc>
                <a:spcPct val="140000"/>
              </a:lnSpc>
            </a:pPr>
            <a:r>
              <a:rPr lang="zh-CN" altLang="en-US">
                <a:sym typeface="+mn-ea"/>
              </a:rPr>
              <a:t>响应比</a:t>
            </a:r>
            <a:endParaRPr lang="zh-CN" altLang="en-US">
              <a:sym typeface="+mn-ea"/>
            </a:endParaRPr>
          </a:p>
          <a:p>
            <a:pPr lvl="1">
              <a:lnSpc>
                <a:spcPct val="140000"/>
              </a:lnSpc>
            </a:pPr>
            <a:r>
              <a:rPr lang="zh-CN" altLang="en-US">
                <a:sym typeface="+mn-ea"/>
              </a:rPr>
              <a:t>周转时间/CPU执行期 = 1+等待时间/CPU执行期</a:t>
            </a:r>
            <a:endParaRPr lang="zh-CN" altLang="en-US" sz="2360"/>
          </a:p>
          <a:p>
            <a:pPr>
              <a:lnSpc>
                <a:spcPct val="140000"/>
              </a:lnSpc>
            </a:pPr>
            <a:r>
              <a:rPr lang="zh-CN" altLang="en-US">
                <a:sym typeface="+mn-ea"/>
              </a:rPr>
              <a:t>响应比高者优先</a:t>
            </a:r>
            <a:r>
              <a:rPr lang="zh-CN" altLang="en-US" sz="3200"/>
              <a:t>算法特点</a:t>
            </a:r>
            <a:endParaRPr lang="zh-CN" altLang="en-US" sz="2700"/>
          </a:p>
          <a:p>
            <a:pPr lvl="1">
              <a:lnSpc>
                <a:spcPct val="140000"/>
              </a:lnSpc>
            </a:pPr>
            <a:r>
              <a:rPr lang="zh-CN" altLang="en-US">
                <a:sym typeface="+mn-ea"/>
              </a:rPr>
              <a:t>偏向先来的线程</a:t>
            </a:r>
            <a:endParaRPr lang="zh-CN" altLang="en-US"/>
          </a:p>
          <a:p>
            <a:pPr lvl="1">
              <a:lnSpc>
                <a:spcPct val="140000"/>
              </a:lnSpc>
            </a:pPr>
            <a:r>
              <a:rPr lang="zh-CN" altLang="en-US">
                <a:sym typeface="+mn-ea"/>
              </a:rPr>
              <a:t>偏向执行时间短的线程</a:t>
            </a:r>
            <a:endParaRPr lang="zh-CN" altLang="en-US"/>
          </a:p>
          <a:p>
            <a:pPr lvl="1">
              <a:lnSpc>
                <a:spcPct val="140000"/>
              </a:lnSpc>
            </a:pPr>
            <a:r>
              <a:rPr lang="zh-CN" altLang="en-US">
                <a:sym typeface="+mn-ea"/>
              </a:rPr>
              <a:t>前两个算法的折中</a:t>
            </a:r>
            <a:endParaRPr lang="zh-CN" altLang="en-US"/>
          </a:p>
          <a:p>
            <a:pPr lvl="1">
              <a:lnSpc>
                <a:spcPct val="140000"/>
              </a:lnSpc>
            </a:pPr>
            <a:r>
              <a:rPr lang="zh-CN" altLang="en-US">
                <a:sym typeface="+mn-ea"/>
              </a:rPr>
              <a:t>该算法是否会导致饥饿现象？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优先权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pPr>
              <a:lnSpc>
                <a:spcPct val="130000"/>
              </a:lnSpc>
            </a:pPr>
            <a:r>
              <a:rPr lang="zh-CN" altLang="en-US">
                <a:sym typeface="+mn-ea"/>
              </a:rPr>
              <a:t>优先权</a:t>
            </a:r>
            <a:r>
              <a:rPr lang="zh-CN" altLang="en-US" sz="2800">
                <a:sym typeface="+mn-ea"/>
              </a:rPr>
              <a:t>(Priority)</a:t>
            </a:r>
            <a:endParaRPr lang="zh-CN" altLang="en-US" sz="2800"/>
          </a:p>
          <a:p>
            <a:pPr lvl="1">
              <a:lnSpc>
                <a:spcPct val="130000"/>
              </a:lnSpc>
            </a:pPr>
            <a:r>
              <a:rPr lang="zh-CN" altLang="en-US">
                <a:sym typeface="+mn-ea"/>
              </a:rPr>
              <a:t>优先数：表示优先权的数字，称为优先数</a:t>
            </a:r>
            <a:endParaRPr lang="zh-CN" altLang="en-US"/>
          </a:p>
          <a:p>
            <a:pPr lvl="1">
              <a:lnSpc>
                <a:spcPct val="130000"/>
              </a:lnSpc>
            </a:pPr>
            <a:r>
              <a:rPr lang="zh-CN" altLang="en-US">
                <a:sym typeface="+mn-ea"/>
              </a:rPr>
              <a:t>通过比较</a:t>
            </a:r>
            <a:r>
              <a:rPr lang="zh-CN" altLang="en-US">
                <a:sym typeface="+mn-ea"/>
              </a:rPr>
              <a:t>线</a:t>
            </a:r>
            <a:r>
              <a:rPr lang="zh-CN" altLang="en-US">
                <a:sym typeface="+mn-ea"/>
              </a:rPr>
              <a:t>程的优先数就可以选择优先权最高的线程</a:t>
            </a:r>
            <a:endParaRPr lang="zh-CN" altLang="en-US"/>
          </a:p>
          <a:p>
            <a:pPr lvl="1">
              <a:lnSpc>
                <a:spcPct val="130000"/>
              </a:lnSpc>
            </a:pPr>
            <a:r>
              <a:rPr lang="zh-CN" altLang="en-US">
                <a:sym typeface="+mn-ea"/>
              </a:rPr>
              <a:t>优先数：静态优先数；动态优先数，举</a:t>
            </a:r>
            <a:r>
              <a:rPr lang="zh-CN" altLang="en-US">
                <a:sym typeface="+mn-ea"/>
              </a:rPr>
              <a:t>例</a:t>
            </a:r>
            <a:endParaRPr lang="zh-CN" altLang="en-US"/>
          </a:p>
          <a:p>
            <a:pPr>
              <a:lnSpc>
                <a:spcPct val="130000"/>
              </a:lnSpc>
            </a:pP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SJF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FCFS</a:t>
            </a:r>
            <a:r>
              <a:rPr lang="zh-CN" altLang="en-US">
                <a:sym typeface="+mn-ea"/>
              </a:rPr>
              <a:t>的关系，下列数据都可以设置成优先数</a:t>
            </a:r>
            <a:endParaRPr lang="zh-CN" altLang="en-US" sz="2800"/>
          </a:p>
          <a:p>
            <a:pPr lvl="1">
              <a:lnSpc>
                <a:spcPct val="130000"/>
              </a:lnSpc>
            </a:pPr>
            <a:r>
              <a:rPr lang="en-US" altLang="zh-CN">
                <a:sym typeface="+mn-ea"/>
              </a:rPr>
              <a:t>CPU</a:t>
            </a:r>
            <a:r>
              <a:rPr lang="zh-CN" altLang="en-US">
                <a:sym typeface="+mn-ea"/>
              </a:rPr>
              <a:t>执行期</a:t>
            </a:r>
            <a:endParaRPr lang="zh-CN" altLang="en-US"/>
          </a:p>
          <a:p>
            <a:pPr lvl="1">
              <a:lnSpc>
                <a:spcPct val="130000"/>
              </a:lnSpc>
            </a:pPr>
            <a:r>
              <a:rPr lang="zh-CN" altLang="en-US">
                <a:sym typeface="+mn-ea"/>
              </a:rPr>
              <a:t>线程</a:t>
            </a:r>
            <a:r>
              <a:rPr lang="zh-CN" altLang="en-US">
                <a:sym typeface="+mn-ea"/>
              </a:rPr>
              <a:t>等待时间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轮转法</a:t>
            </a:r>
            <a:r>
              <a:rPr lang="zh-CN" altLang="en-US">
                <a:sym typeface="+mn-ea"/>
              </a:rPr>
              <a:t>调度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zh-CN" altLang="en-US">
                <a:sym typeface="+mn-ea"/>
              </a:rPr>
              <a:t>轮转调度算法</a:t>
            </a:r>
            <a:r>
              <a:rPr lang="en-US" altLang="zh-CN">
                <a:sym typeface="+mn-ea"/>
              </a:rPr>
              <a:t>(round robin)</a:t>
            </a:r>
            <a:endParaRPr lang="zh-CN" altLang="en-US" sz="2800"/>
          </a:p>
          <a:p>
            <a:pPr lvl="1"/>
            <a:r>
              <a:rPr lang="zh-CN" altLang="en-US">
                <a:sym typeface="+mn-ea"/>
              </a:rPr>
              <a:t>所有线程轮流执行，每个线程执行一个时间片</a:t>
            </a:r>
            <a:endParaRPr lang="zh-CN" altLang="en-US"/>
          </a:p>
          <a:p>
            <a:r>
              <a:rPr lang="zh-CN" altLang="en-US">
                <a:sym typeface="+mn-ea"/>
              </a:rPr>
              <a:t>实例</a:t>
            </a:r>
            <a:endParaRPr lang="zh-CN" altLang="en-US" sz="2800"/>
          </a:p>
          <a:p>
            <a:pPr lvl="1"/>
            <a:r>
              <a:rPr lang="en-US" altLang="zh-CN">
                <a:sym typeface="+mn-ea"/>
              </a:rPr>
              <a:t>P1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；</a:t>
            </a:r>
            <a:r>
              <a:rPr lang="en-US" altLang="zh-CN">
                <a:sym typeface="+mn-ea"/>
              </a:rPr>
              <a:t>P2</a:t>
            </a:r>
            <a:r>
              <a:rPr lang="zh-CN">
                <a:sym typeface="+mn-ea"/>
              </a:rPr>
              <a:t>，</a:t>
            </a:r>
            <a:r>
              <a:rPr lang="en-US" altLang="zh-CN">
                <a:sym typeface="+mn-ea"/>
              </a:rPr>
              <a:t>6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平均周转时间 </a:t>
            </a:r>
            <a:r>
              <a:rPr lang="en-US" altLang="zh-CN">
                <a:sym typeface="+mn-ea"/>
              </a:rPr>
              <a:t>= (9+10) = 9.5</a:t>
            </a:r>
            <a:r>
              <a:rPr lang="zh-CN" altLang="en-US">
                <a:sym typeface="+mn-ea"/>
              </a:rPr>
              <a:t>，响应时间不超过</a:t>
            </a:r>
            <a:r>
              <a:rPr lang="en-US" altLang="zh-CN">
                <a:sym typeface="+mn-ea"/>
              </a:rPr>
              <a:t>4</a:t>
            </a:r>
            <a:endParaRPr lang="zh-CN" altLang="en-US"/>
          </a:p>
          <a:p>
            <a:r>
              <a:rPr lang="zh-CN" altLang="en-US">
                <a:sym typeface="+mn-ea"/>
              </a:rPr>
              <a:t>特点：平均周转时间；响应时间；系统开销；用户体验</a:t>
            </a:r>
            <a:endParaRPr lang="zh-CN" altLang="en-US">
              <a:sym typeface="+mn-ea"/>
            </a:endParaRPr>
          </a:p>
        </p:txBody>
      </p:sp>
      <p:pic>
        <p:nvPicPr>
          <p:cNvPr id="15" name="图片 14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53125" y="2957830"/>
            <a:ext cx="5629275" cy="13525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多级队列调度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pPr>
              <a:lnSpc>
                <a:spcPct val="130000"/>
              </a:lnSpc>
            </a:pPr>
            <a:r>
              <a:rPr lang="zh-CN" altLang="en-US">
                <a:sym typeface="+mn-ea"/>
              </a:rPr>
              <a:t>为什么要多个就绪队列</a:t>
            </a:r>
            <a:endParaRPr lang="zh-CN" altLang="en-US" sz="2700"/>
          </a:p>
          <a:p>
            <a:pPr lvl="1">
              <a:lnSpc>
                <a:spcPct val="130000"/>
              </a:lnSpc>
            </a:pPr>
            <a:r>
              <a:rPr lang="zh-CN" altLang="en-US">
                <a:sym typeface="+mn-ea"/>
              </a:rPr>
              <a:t>线</a:t>
            </a:r>
            <a:r>
              <a:rPr lang="zh-CN" altLang="en-US">
                <a:sym typeface="+mn-ea"/>
              </a:rPr>
              <a:t>程的种类也多样化：实时，交互型，非交互，调度算法不同</a:t>
            </a:r>
            <a:endParaRPr lang="zh-CN" altLang="en-US" sz="2700"/>
          </a:p>
          <a:p>
            <a:pPr>
              <a:lnSpc>
                <a:spcPct val="130000"/>
              </a:lnSpc>
            </a:pPr>
            <a:r>
              <a:rPr lang="zh-CN" altLang="en-US">
                <a:sym typeface="+mn-ea"/>
              </a:rPr>
              <a:t>多级队列</a:t>
            </a:r>
            <a:endParaRPr lang="zh-CN" altLang="en-US" sz="2700"/>
          </a:p>
          <a:p>
            <a:pPr lvl="1">
              <a:lnSpc>
                <a:spcPct val="130000"/>
              </a:lnSpc>
            </a:pPr>
            <a:r>
              <a:rPr lang="zh-CN" altLang="en-US" sz="2800">
                <a:sym typeface="+mn-ea"/>
              </a:rPr>
              <a:t>将进程按类型分成不同的队列</a:t>
            </a:r>
            <a:endParaRPr lang="zh-CN" altLang="en-US" sz="2800"/>
          </a:p>
          <a:p>
            <a:pPr lvl="1">
              <a:lnSpc>
                <a:spcPct val="130000"/>
              </a:lnSpc>
            </a:pPr>
            <a:r>
              <a:rPr lang="zh-CN" altLang="en-US" sz="2800">
                <a:sym typeface="+mn-ea"/>
              </a:rPr>
              <a:t>每个队列采用适合自身的调度算法</a:t>
            </a:r>
            <a:endParaRPr lang="zh-CN" altLang="en-US" sz="2800"/>
          </a:p>
          <a:p>
            <a:pPr lvl="1">
              <a:lnSpc>
                <a:spcPct val="130000"/>
              </a:lnSpc>
            </a:pPr>
            <a:r>
              <a:rPr lang="zh-CN" altLang="en-US" sz="2800">
                <a:sym typeface="+mn-ea"/>
              </a:rPr>
              <a:t>队列之间的调度算法</a:t>
            </a:r>
            <a:endParaRPr lang="zh-CN" altLang="en-US" sz="2800"/>
          </a:p>
          <a:p>
            <a:pPr>
              <a:lnSpc>
                <a:spcPct val="130000"/>
              </a:lnSpc>
            </a:pPr>
            <a:r>
              <a:rPr lang="zh-CN" altLang="en-US">
                <a:sym typeface="+mn-ea"/>
              </a:rPr>
              <a:t>CTSS中包含两个就绪队列：</a:t>
            </a:r>
            <a:r>
              <a:rPr lang="en-US" altLang="zh-CN">
                <a:sym typeface="+mn-ea"/>
              </a:rPr>
              <a:t>FCFS</a:t>
            </a:r>
            <a:r>
              <a:rPr lang="zh-CN" altLang="en-US">
                <a:sym typeface="+mn-ea"/>
              </a:rPr>
              <a:t>批处理和</a:t>
            </a:r>
            <a:r>
              <a:rPr lang="en-US" altLang="zh-CN">
                <a:sym typeface="+mn-ea"/>
              </a:rPr>
              <a:t>RR</a:t>
            </a:r>
            <a:r>
              <a:rPr lang="zh-CN" altLang="en-US">
                <a:sym typeface="+mn-ea"/>
              </a:rPr>
              <a:t>轮转法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多级反馈队列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>
              <a:lnSpc>
                <a:spcPct val="170000"/>
              </a:lnSpc>
            </a:pPr>
            <a:r>
              <a:rPr lang="zh-CN" altLang="en-US" sz="3200">
                <a:sym typeface="+mn-ea"/>
              </a:rPr>
              <a:t>多级队列未能解决好的问题</a:t>
            </a:r>
            <a:endParaRPr lang="zh-CN" altLang="en-US" sz="3200"/>
          </a:p>
          <a:p>
            <a:pPr lvl="1">
              <a:lnSpc>
                <a:spcPct val="170000"/>
              </a:lnSpc>
            </a:pPr>
            <a:r>
              <a:rPr lang="zh-CN" altLang="en-US">
                <a:sym typeface="+mn-ea"/>
              </a:rPr>
              <a:t>线程的类型和队列是绑定在一起的</a:t>
            </a:r>
            <a:endParaRPr lang="zh-CN" altLang="en-US" sz="3200"/>
          </a:p>
          <a:p>
            <a:pPr>
              <a:lnSpc>
                <a:spcPct val="170000"/>
              </a:lnSpc>
            </a:pPr>
            <a:r>
              <a:rPr lang="zh-CN" altLang="en-US" sz="3200">
                <a:sym typeface="+mn-ea"/>
              </a:rPr>
              <a:t>多级反馈队列</a:t>
            </a:r>
            <a:endParaRPr lang="zh-CN" altLang="en-US" sz="3200">
              <a:sym typeface="+mn-ea"/>
            </a:endParaRPr>
          </a:p>
          <a:p>
            <a:pPr lvl="1">
              <a:lnSpc>
                <a:spcPct val="170000"/>
              </a:lnSpc>
            </a:pPr>
            <a:r>
              <a:rPr lang="zh-CN" altLang="en-US" sz="2800">
                <a:sym typeface="+mn-ea"/>
              </a:rPr>
              <a:t>动态检测，适时调整线程所处的队列</a:t>
            </a:r>
            <a:endParaRPr lang="zh-CN" altLang="en-US" sz="3200"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en-US" sz="3200">
                <a:sym typeface="+mn-ea"/>
              </a:rPr>
              <a:t>实例</a:t>
            </a:r>
            <a:endParaRPr lang="zh-CN" altLang="en-US" sz="3200">
              <a:sym typeface="+mn-ea"/>
            </a:endParaRPr>
          </a:p>
          <a:p>
            <a:pPr lvl="1">
              <a:lnSpc>
                <a:spcPct val="170000"/>
              </a:lnSpc>
            </a:pPr>
            <a:r>
              <a:rPr lang="zh-CN" altLang="en-US">
                <a:sym typeface="+mn-ea"/>
              </a:rPr>
              <a:t>多个队列；</a:t>
            </a:r>
            <a:r>
              <a:rPr lang="zh-CN" altLang="en-US" sz="2800">
                <a:sym typeface="+mn-ea"/>
              </a:rPr>
              <a:t>多种调度算法：</a:t>
            </a:r>
            <a:r>
              <a:rPr lang="en-US" altLang="zh-CN" sz="2800">
                <a:sym typeface="+mn-ea"/>
              </a:rPr>
              <a:t>SJF,RR,FCFS</a:t>
            </a:r>
            <a:endParaRPr lang="zh-CN" altLang="en-US">
              <a:sym typeface="+mn-ea"/>
            </a:endParaRPr>
          </a:p>
        </p:txBody>
      </p:sp>
      <p:grpSp>
        <p:nvGrpSpPr>
          <p:cNvPr id="15" name="组合 11"/>
          <p:cNvGrpSpPr/>
          <p:nvPr/>
        </p:nvGrpSpPr>
        <p:grpSpPr>
          <a:xfrm>
            <a:off x="7261225" y="1654810"/>
            <a:ext cx="4129405" cy="3699510"/>
            <a:chOff x="1848" y="22173"/>
            <a:chExt cx="3264" cy="2554"/>
          </a:xfrm>
          <a:noFill/>
        </p:grpSpPr>
        <p:sp>
          <p:nvSpPr>
            <p:cNvPr id="16" name="文本框 1"/>
            <p:cNvSpPr txBox="1"/>
            <p:nvPr/>
          </p:nvSpPr>
          <p:spPr>
            <a:xfrm>
              <a:off x="2260" y="22173"/>
              <a:ext cx="2433" cy="375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zh-CN" altLang="en-US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分时队列</a:t>
              </a:r>
              <a:r>
                <a:rPr lang="en-US" altLang="zh-CN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，时间片=8ms</a:t>
              </a:r>
              <a:endPara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7" name="文本框 2"/>
            <p:cNvSpPr txBox="1"/>
            <p:nvPr/>
          </p:nvSpPr>
          <p:spPr>
            <a:xfrm>
              <a:off x="2252" y="22975"/>
              <a:ext cx="2433" cy="375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zh-CN" altLang="en-US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分时</a:t>
              </a:r>
              <a:r>
                <a:rPr lang="zh-CN" altLang="en-US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队列</a:t>
              </a:r>
              <a:r>
                <a:rPr lang="en-US" altLang="zh-CN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，时间片=16ms</a:t>
              </a:r>
              <a:endPara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任意多边形 3"/>
            <p:cNvSpPr/>
            <p:nvPr/>
          </p:nvSpPr>
          <p:spPr>
            <a:xfrm>
              <a:off x="2009" y="22434"/>
              <a:ext cx="2832" cy="645"/>
            </a:xfrm>
            <a:custGeom>
              <a:avLst/>
              <a:gdLst>
                <a:gd name="connisteX0" fmla="*/ 1704975 w 1798320"/>
                <a:gd name="connsiteY0" fmla="*/ 0 h 424815"/>
                <a:gd name="connisteX1" fmla="*/ 1798320 w 1798320"/>
                <a:gd name="connsiteY1" fmla="*/ 0 h 424815"/>
                <a:gd name="connisteX2" fmla="*/ 1798320 w 1798320"/>
                <a:gd name="connsiteY2" fmla="*/ 212725 h 424815"/>
                <a:gd name="connisteX3" fmla="*/ 0 w 1798320"/>
                <a:gd name="connsiteY3" fmla="*/ 212725 h 424815"/>
                <a:gd name="connisteX4" fmla="*/ 0 w 1798320"/>
                <a:gd name="connsiteY4" fmla="*/ 424815 h 424815"/>
                <a:gd name="connisteX5" fmla="*/ 160655 w 1798320"/>
                <a:gd name="connsiteY5" fmla="*/ 424815 h 4248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798320" h="424815">
                  <a:moveTo>
                    <a:pt x="1704975" y="0"/>
                  </a:moveTo>
                  <a:lnTo>
                    <a:pt x="1798320" y="0"/>
                  </a:lnTo>
                  <a:lnTo>
                    <a:pt x="1798320" y="212725"/>
                  </a:lnTo>
                  <a:lnTo>
                    <a:pt x="0" y="212725"/>
                  </a:lnTo>
                  <a:lnTo>
                    <a:pt x="0" y="424815"/>
                  </a:lnTo>
                  <a:lnTo>
                    <a:pt x="160655" y="424815"/>
                  </a:lnTo>
                </a:path>
              </a:pathLst>
            </a:custGeom>
            <a:grpFill/>
            <a:ln w="6350">
              <a:solidFill>
                <a:schemeClr val="tx1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文本框 4"/>
            <p:cNvSpPr txBox="1"/>
            <p:nvPr/>
          </p:nvSpPr>
          <p:spPr>
            <a:xfrm>
              <a:off x="2266" y="23777"/>
              <a:ext cx="2433" cy="375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FCFS</a:t>
              </a:r>
              <a:r>
                <a:rPr lang="zh-CN" altLang="en-US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队列</a:t>
              </a:r>
              <a:endPara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0" name="任意多边形 5"/>
            <p:cNvSpPr/>
            <p:nvPr/>
          </p:nvSpPr>
          <p:spPr>
            <a:xfrm>
              <a:off x="2017" y="23234"/>
              <a:ext cx="2832" cy="669"/>
            </a:xfrm>
            <a:custGeom>
              <a:avLst/>
              <a:gdLst>
                <a:gd name="connisteX0" fmla="*/ 1704975 w 1798320"/>
                <a:gd name="connsiteY0" fmla="*/ 0 h 424815"/>
                <a:gd name="connisteX1" fmla="*/ 1798320 w 1798320"/>
                <a:gd name="connsiteY1" fmla="*/ 0 h 424815"/>
                <a:gd name="connisteX2" fmla="*/ 1798320 w 1798320"/>
                <a:gd name="connsiteY2" fmla="*/ 212725 h 424815"/>
                <a:gd name="connisteX3" fmla="*/ 0 w 1798320"/>
                <a:gd name="connsiteY3" fmla="*/ 212725 h 424815"/>
                <a:gd name="connisteX4" fmla="*/ 0 w 1798320"/>
                <a:gd name="connsiteY4" fmla="*/ 424815 h 424815"/>
                <a:gd name="connisteX5" fmla="*/ 160655 w 1798320"/>
                <a:gd name="connsiteY5" fmla="*/ 424815 h 4248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798320" h="424815">
                  <a:moveTo>
                    <a:pt x="1704975" y="0"/>
                  </a:moveTo>
                  <a:lnTo>
                    <a:pt x="1798320" y="0"/>
                  </a:lnTo>
                  <a:lnTo>
                    <a:pt x="1798320" y="212725"/>
                  </a:lnTo>
                  <a:lnTo>
                    <a:pt x="0" y="212725"/>
                  </a:lnTo>
                  <a:lnTo>
                    <a:pt x="0" y="424815"/>
                  </a:lnTo>
                  <a:lnTo>
                    <a:pt x="160655" y="424815"/>
                  </a:lnTo>
                </a:path>
              </a:pathLst>
            </a:custGeom>
            <a:grpFill/>
            <a:ln w="6350">
              <a:solidFill>
                <a:schemeClr val="tx1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cxnSp>
          <p:nvCxnSpPr>
            <p:cNvPr id="21" name="直接箭头连接符 6"/>
            <p:cNvCxnSpPr/>
            <p:nvPr/>
          </p:nvCxnSpPr>
          <p:spPr>
            <a:xfrm>
              <a:off x="4693" y="22321"/>
              <a:ext cx="404" cy="1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7"/>
            <p:cNvCxnSpPr/>
            <p:nvPr/>
          </p:nvCxnSpPr>
          <p:spPr>
            <a:xfrm>
              <a:off x="1848" y="22365"/>
              <a:ext cx="404" cy="1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8"/>
            <p:cNvCxnSpPr/>
            <p:nvPr/>
          </p:nvCxnSpPr>
          <p:spPr>
            <a:xfrm>
              <a:off x="4708" y="23111"/>
              <a:ext cx="404" cy="1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9"/>
            <p:cNvCxnSpPr/>
            <p:nvPr/>
          </p:nvCxnSpPr>
          <p:spPr>
            <a:xfrm>
              <a:off x="4703" y="23963"/>
              <a:ext cx="404" cy="1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10"/>
            <p:cNvSpPr txBox="1"/>
            <p:nvPr/>
          </p:nvSpPr>
          <p:spPr>
            <a:xfrm>
              <a:off x="2261" y="24352"/>
              <a:ext cx="2433" cy="375"/>
            </a:xfrm>
            <a:prstGeom prst="rect">
              <a:avLst/>
            </a:prstGeom>
            <a:grp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 多级反馈队列实例</a:t>
              </a:r>
              <a:endPara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程序的执行过程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/>
              <a:t>顺序执行</a:t>
            </a:r>
            <a:endParaRPr lang="zh-CN" altLang="en-US"/>
          </a:p>
          <a:p>
            <a:pPr lvl="1"/>
            <a:r>
              <a:rPr lang="zh-CN" altLang="en-US" sz="2800"/>
              <a:t>与程序一一对应</a:t>
            </a:r>
            <a:endParaRPr lang="zh-CN" altLang="en-US"/>
          </a:p>
          <a:p>
            <a:r>
              <a:rPr lang="zh-CN" altLang="en-US"/>
              <a:t>并发执行</a:t>
            </a:r>
            <a:endParaRPr lang="zh-CN" altLang="en-US"/>
          </a:p>
          <a:p>
            <a:pPr lvl="1"/>
            <a:r>
              <a:rPr lang="zh-CN" altLang="en-US"/>
              <a:t>彼此影响</a:t>
            </a:r>
            <a:endParaRPr lang="zh-CN" altLang="en-US"/>
          </a:p>
          <a:p>
            <a:pPr lvl="1"/>
            <a:r>
              <a:rPr lang="zh-CN" altLang="en-US"/>
              <a:t>与程序不再一一对应</a:t>
            </a:r>
            <a:endParaRPr lang="zh-CN" altLang="en-US"/>
          </a:p>
          <a:p>
            <a:r>
              <a:rPr lang="zh-CN" altLang="en-US"/>
              <a:t>操作系统管理程序的执行过程：分配</a:t>
            </a:r>
            <a:r>
              <a:rPr lang="en-US" altLang="zh-CN"/>
              <a:t>CPU</a:t>
            </a:r>
            <a:r>
              <a:rPr lang="zh-CN" altLang="en-US"/>
              <a:t>、设备等</a:t>
            </a:r>
            <a:endParaRPr lang="zh-CN" altLang="en-US"/>
          </a:p>
          <a:p>
            <a:pPr lvl="1"/>
            <a:r>
              <a:rPr lang="zh-CN" altLang="en-US"/>
              <a:t>执行过程的</a:t>
            </a:r>
            <a:r>
              <a:rPr lang="zh-CN" altLang="en-US"/>
              <a:t>描述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/>
              <a:t>5-6 </a:t>
            </a:r>
            <a:r>
              <a:rPr lang="en-US" altLang="zh-CN">
                <a:sym typeface="+mn-ea"/>
              </a:rPr>
              <a:t>CPU</a:t>
            </a:r>
            <a:r>
              <a:rPr lang="zh-CN" altLang="en-US">
                <a:sym typeface="+mn-ea"/>
              </a:rPr>
              <a:t>分派程序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线程上下文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上下文切换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CPU</a:t>
            </a:r>
            <a:r>
              <a:rPr lang="zh-CN" altLang="en-US">
                <a:sym typeface="+mn-ea"/>
              </a:rPr>
              <a:t>分派程序的调用过程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CPU</a:t>
            </a:r>
            <a:r>
              <a:rPr lang="zh-CN" altLang="en-US">
                <a:sym typeface="+mn-ea"/>
              </a:rPr>
              <a:t>分派</a:t>
            </a:r>
            <a:r>
              <a:rPr lang="zh-CN" altLang="en-US">
                <a:sym typeface="+mn-ea"/>
              </a:rPr>
              <a:t>程序实例：</a:t>
            </a:r>
            <a:r>
              <a:rPr lang="en-US" altLang="zh-CN">
                <a:sym typeface="+mn-ea"/>
              </a:rPr>
              <a:t>SWITCH()</a:t>
            </a:r>
            <a:endParaRPr lang="zh-CN" altLang="en-US"/>
          </a:p>
          <a:p>
            <a:r>
              <a:rPr lang="zh-CN" altLang="en-US">
                <a:sym typeface="+mn-ea"/>
              </a:rPr>
              <a:t>上下文</a:t>
            </a:r>
            <a:r>
              <a:rPr lang="zh-CN" altLang="en-US">
                <a:sym typeface="+mn-ea"/>
              </a:rPr>
              <a:t>切换的代价</a:t>
            </a:r>
            <a:endParaRPr lang="en-US" altLang="zh-CN"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线程上下文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CPU状态(CPU state)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程序计数器</a:t>
            </a:r>
            <a:r>
              <a:rPr lang="en-US" altLang="zh-CN">
                <a:sym typeface="+mn-ea"/>
              </a:rPr>
              <a:t>PC</a:t>
            </a:r>
            <a:r>
              <a:rPr lang="zh-CN" altLang="en-US">
                <a:sym typeface="+mn-ea"/>
              </a:rPr>
              <a:t>：子程序调用，保护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通用寄存器：子程序调用，有选择地保护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标志寄存器：</a:t>
            </a:r>
            <a:r>
              <a:rPr lang="en-US" altLang="zh-CN">
                <a:sym typeface="+mn-ea"/>
              </a:rPr>
              <a:t>CPU</a:t>
            </a:r>
            <a:r>
              <a:rPr lang="zh-CN" altLang="en-US">
                <a:sym typeface="+mn-ea"/>
              </a:rPr>
              <a:t>运行模式等状态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基址、页表寄存器：用于地址变换</a:t>
            </a:r>
            <a:endParaRPr lang="zh-CN" altLang="en-US"/>
          </a:p>
          <a:p>
            <a:r>
              <a:rPr lang="zh-CN" altLang="en-US">
                <a:sym typeface="+mn-ea"/>
              </a:rPr>
              <a:t>中断屏蔽寄存器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/>
              <a:t>特殊性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513445" y="1212215"/>
            <a:ext cx="29679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</a:rPr>
              <a:t>描述线程在任何一个时刻运行环境</a:t>
            </a:r>
            <a:endParaRPr lang="zh-CN" altLang="en-US" sz="240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上下文切换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/>
              <a:t>上下文切换的时机</a:t>
            </a:r>
            <a:endParaRPr lang="zh-CN" altLang="en-US"/>
          </a:p>
          <a:p>
            <a:pPr lvl="1"/>
            <a:r>
              <a:rPr lang="en-US" altLang="zh-CN"/>
              <a:t>CPU</a:t>
            </a:r>
            <a:r>
              <a:rPr lang="zh-CN" altLang="en-US"/>
              <a:t>调度</a:t>
            </a:r>
            <a:r>
              <a:rPr lang="zh-CN" altLang="en-US"/>
              <a:t>程序</a:t>
            </a:r>
            <a:endParaRPr lang="zh-CN" altLang="en-US"/>
          </a:p>
          <a:p>
            <a:pPr lvl="1"/>
            <a:r>
              <a:rPr lang="en-US" altLang="zh-CN"/>
              <a:t>CPU</a:t>
            </a:r>
            <a:r>
              <a:rPr lang="zh-CN" altLang="en-US"/>
              <a:t>分派程序</a:t>
            </a:r>
            <a:r>
              <a:rPr lang="en-US" altLang="zh-CN"/>
              <a:t>(dispacher)</a:t>
            </a:r>
            <a:endParaRPr lang="zh-CN" altLang="en-US"/>
          </a:p>
          <a:p>
            <a:r>
              <a:rPr lang="zh-CN" altLang="en-US"/>
              <a:t>上下文</a:t>
            </a:r>
            <a:r>
              <a:rPr lang="zh-CN" altLang="en-US"/>
              <a:t>保护</a:t>
            </a:r>
            <a:endParaRPr lang="zh-CN" altLang="en-US"/>
          </a:p>
          <a:p>
            <a:pPr lvl="1"/>
            <a:r>
              <a:rPr lang="zh-CN" altLang="en-US" sz="2800"/>
              <a:t>存放位置、时间</a:t>
            </a:r>
            <a:endParaRPr lang="zh-CN" altLang="en-US"/>
          </a:p>
          <a:p>
            <a:r>
              <a:rPr lang="zh-CN" altLang="en-US"/>
              <a:t>上下文恢复</a:t>
            </a:r>
            <a:endParaRPr lang="zh-CN" altLang="en-US"/>
          </a:p>
          <a:p>
            <a:pPr lvl="1"/>
            <a:r>
              <a:rPr lang="zh-CN" altLang="en-US"/>
              <a:t>恢复位置、时间</a:t>
            </a:r>
            <a:endParaRPr lang="zh-CN" altLang="en-US"/>
          </a:p>
        </p:txBody>
      </p:sp>
      <p:grpSp>
        <p:nvGrpSpPr>
          <p:cNvPr id="4" name="组合 1"/>
          <p:cNvGrpSpPr/>
          <p:nvPr/>
        </p:nvGrpSpPr>
        <p:grpSpPr>
          <a:xfrm>
            <a:off x="6969760" y="1771650"/>
            <a:ext cx="3961130" cy="3933825"/>
            <a:chOff x="3006" y="8163"/>
            <a:chExt cx="1961" cy="2359"/>
          </a:xfrm>
          <a:noFill/>
        </p:grpSpPr>
        <p:sp>
          <p:nvSpPr>
            <p:cNvPr id="17" name="文本框 17"/>
            <p:cNvSpPr txBox="1"/>
            <p:nvPr/>
          </p:nvSpPr>
          <p:spPr>
            <a:xfrm>
              <a:off x="4701" y="8181"/>
              <a:ext cx="266" cy="347"/>
            </a:xfrm>
            <a:prstGeom prst="rect">
              <a:avLst/>
            </a:prstGeom>
            <a:grp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just"/>
              <a:r>
                <a:rPr lang="en-US" altLang="zh-CN" sz="20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C</a:t>
              </a:r>
              <a:endParaRPr lang="en-US" altLang="zh-CN" sz="20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5" name="文本框 15"/>
            <p:cNvSpPr txBox="1"/>
            <p:nvPr/>
          </p:nvSpPr>
          <p:spPr>
            <a:xfrm>
              <a:off x="3249" y="8163"/>
              <a:ext cx="266" cy="347"/>
            </a:xfrm>
            <a:prstGeom prst="rect">
              <a:avLst/>
            </a:prstGeom>
            <a:grp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just"/>
              <a:r>
                <a:rPr lang="en-US" altLang="zh-CN" sz="20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A</a:t>
              </a:r>
              <a:endParaRPr lang="en-US" altLang="zh-CN" sz="20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6" name="文本框 16"/>
            <p:cNvSpPr txBox="1"/>
            <p:nvPr/>
          </p:nvSpPr>
          <p:spPr>
            <a:xfrm>
              <a:off x="4027" y="8184"/>
              <a:ext cx="266" cy="347"/>
            </a:xfrm>
            <a:prstGeom prst="rect">
              <a:avLst/>
            </a:prstGeom>
            <a:grp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just"/>
              <a:r>
                <a:rPr lang="en-US" altLang="zh-CN" sz="20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B</a:t>
              </a:r>
              <a:endParaRPr lang="en-US" altLang="zh-CN" sz="20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5" name="下箭头 2"/>
            <p:cNvSpPr/>
            <p:nvPr/>
          </p:nvSpPr>
          <p:spPr>
            <a:xfrm>
              <a:off x="4015" y="8476"/>
              <a:ext cx="119" cy="336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" name="下箭头 3"/>
            <p:cNvSpPr/>
            <p:nvPr/>
          </p:nvSpPr>
          <p:spPr>
            <a:xfrm>
              <a:off x="4730" y="8917"/>
              <a:ext cx="119" cy="336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下箭头 4"/>
            <p:cNvSpPr/>
            <p:nvPr/>
          </p:nvSpPr>
          <p:spPr>
            <a:xfrm>
              <a:off x="4018" y="9722"/>
              <a:ext cx="119" cy="336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下箭头 5"/>
            <p:cNvSpPr/>
            <p:nvPr/>
          </p:nvSpPr>
          <p:spPr>
            <a:xfrm>
              <a:off x="3231" y="9332"/>
              <a:ext cx="119" cy="336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cxnSp>
          <p:nvCxnSpPr>
            <p:cNvPr id="9" name="直接连接符 7"/>
            <p:cNvCxnSpPr>
              <a:stCxn id="5" idx="2"/>
            </p:cNvCxnSpPr>
            <p:nvPr/>
          </p:nvCxnSpPr>
          <p:spPr>
            <a:xfrm flipH="1">
              <a:off x="4071" y="8812"/>
              <a:ext cx="4" cy="845"/>
            </a:xfrm>
            <a:prstGeom prst="line">
              <a:avLst/>
            </a:prstGeom>
            <a:grpFill/>
            <a:ln w="28575" cmpd="sng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8"/>
            <p:cNvCxnSpPr/>
            <p:nvPr/>
          </p:nvCxnSpPr>
          <p:spPr>
            <a:xfrm flipH="1">
              <a:off x="4778" y="8445"/>
              <a:ext cx="2" cy="458"/>
            </a:xfrm>
            <a:prstGeom prst="line">
              <a:avLst/>
            </a:prstGeom>
            <a:grpFill/>
            <a:ln w="28575" cmpd="sng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9"/>
            <p:cNvCxnSpPr/>
            <p:nvPr/>
          </p:nvCxnSpPr>
          <p:spPr>
            <a:xfrm flipH="1">
              <a:off x="4791" y="9292"/>
              <a:ext cx="4" cy="845"/>
            </a:xfrm>
            <a:prstGeom prst="line">
              <a:avLst/>
            </a:prstGeom>
            <a:grpFill/>
            <a:ln w="28575" cmpd="sng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0"/>
            <p:cNvCxnSpPr/>
            <p:nvPr/>
          </p:nvCxnSpPr>
          <p:spPr>
            <a:xfrm flipH="1">
              <a:off x="3291" y="8473"/>
              <a:ext cx="4" cy="845"/>
            </a:xfrm>
            <a:prstGeom prst="line">
              <a:avLst/>
            </a:prstGeom>
            <a:grpFill/>
            <a:ln w="28575" cmpd="sng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1"/>
            <p:cNvCxnSpPr/>
            <p:nvPr/>
          </p:nvCxnSpPr>
          <p:spPr>
            <a:xfrm flipH="1">
              <a:off x="3274" y="9700"/>
              <a:ext cx="3" cy="377"/>
            </a:xfrm>
            <a:prstGeom prst="line">
              <a:avLst/>
            </a:prstGeom>
            <a:grpFill/>
            <a:ln w="28575" cmpd="sng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2"/>
            <p:cNvCxnSpPr>
              <a:stCxn id="5" idx="2"/>
              <a:endCxn id="6" idx="0"/>
            </p:cNvCxnSpPr>
            <p:nvPr/>
          </p:nvCxnSpPr>
          <p:spPr>
            <a:xfrm>
              <a:off x="4075" y="8812"/>
              <a:ext cx="715" cy="105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3"/>
            <p:cNvCxnSpPr>
              <a:stCxn id="6" idx="2"/>
              <a:endCxn id="8" idx="0"/>
            </p:cNvCxnSpPr>
            <p:nvPr/>
          </p:nvCxnSpPr>
          <p:spPr>
            <a:xfrm flipH="1">
              <a:off x="3291" y="9253"/>
              <a:ext cx="1499" cy="79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4"/>
            <p:cNvCxnSpPr>
              <a:endCxn id="7" idx="0"/>
            </p:cNvCxnSpPr>
            <p:nvPr/>
          </p:nvCxnSpPr>
          <p:spPr>
            <a:xfrm>
              <a:off x="3328" y="9342"/>
              <a:ext cx="750" cy="38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8"/>
            <p:cNvSpPr txBox="1"/>
            <p:nvPr/>
          </p:nvSpPr>
          <p:spPr>
            <a:xfrm>
              <a:off x="3006" y="10175"/>
              <a:ext cx="1961" cy="347"/>
            </a:xfrm>
            <a:prstGeom prst="rect">
              <a:avLst/>
            </a:prstGeom>
            <a:grp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sz="20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CPU在不同</a:t>
              </a:r>
              <a:r>
                <a:rPr lang="zh-CN" altLang="en-US" sz="20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线程</a:t>
              </a:r>
              <a:r>
                <a:rPr lang="en-US" altLang="zh-CN" sz="20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之间切换</a:t>
              </a:r>
              <a:endParaRPr lang="en-US" altLang="zh-CN" sz="20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CPU</a:t>
            </a:r>
            <a:r>
              <a:rPr lang="zh-CN" altLang="en-US">
                <a:sym typeface="+mn-ea"/>
              </a:rPr>
              <a:t>分派程序的调用过程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p>
            <a:r>
              <a:rPr lang="en-US" altLang="zh-CN" sz="3200">
                <a:sym typeface="+mn-ea"/>
              </a:rPr>
              <a:t>CPU</a:t>
            </a:r>
            <a:r>
              <a:rPr lang="zh-CN" altLang="en-US" sz="3200">
                <a:sym typeface="+mn-ea"/>
              </a:rPr>
              <a:t>分派</a:t>
            </a:r>
            <a:r>
              <a:rPr lang="zh-CN" altLang="en-US" sz="3200">
                <a:sym typeface="+mn-ea"/>
              </a:rPr>
              <a:t>程序的调用实例</a:t>
            </a:r>
            <a:endParaRPr lang="zh-CN" altLang="en-US" sz="3200"/>
          </a:p>
          <a:p>
            <a:pPr lvl="1"/>
            <a:r>
              <a:rPr lang="en-US" altLang="zh-CN" sz="3200">
                <a:sym typeface="+mn-ea"/>
              </a:rPr>
              <a:t>read()</a:t>
            </a:r>
            <a:endParaRPr lang="zh-CN" altLang="en-US" sz="3200"/>
          </a:p>
          <a:p>
            <a:pPr lvl="1"/>
            <a:r>
              <a:rPr lang="en-US" altLang="zh-CN" sz="3200">
                <a:sym typeface="+mn-ea"/>
              </a:rPr>
              <a:t>block()</a:t>
            </a:r>
            <a:endParaRPr lang="en-US" altLang="zh-CN" sz="3200">
              <a:sym typeface="+mn-ea"/>
            </a:endParaRPr>
          </a:p>
          <a:p>
            <a:pPr lvl="1"/>
            <a:r>
              <a:rPr lang="en-US" altLang="zh-CN" sz="3200">
                <a:sym typeface="Times New Roman" panose="02020603050405020304"/>
              </a:rPr>
              <a:t>scheduler()</a:t>
            </a:r>
            <a:endParaRPr lang="en-US" altLang="zh-CN" sz="3200"/>
          </a:p>
          <a:p>
            <a:pPr lvl="1"/>
            <a:r>
              <a:rPr lang="en-US" altLang="zh-CN" sz="3200">
                <a:sym typeface="+mn-ea"/>
              </a:rPr>
              <a:t>dispatcher()</a:t>
            </a:r>
            <a:endParaRPr lang="zh-CN" altLang="en-US" sz="3200"/>
          </a:p>
          <a:p>
            <a:r>
              <a:rPr lang="zh-CN" altLang="en-US" sz="3200">
                <a:sym typeface="+mn-ea"/>
              </a:rPr>
              <a:t>虚拟</a:t>
            </a:r>
            <a:r>
              <a:rPr lang="en-US" altLang="zh-CN" sz="3200">
                <a:sym typeface="+mn-ea"/>
              </a:rPr>
              <a:t>CPU</a:t>
            </a:r>
            <a:endParaRPr lang="en-US" altLang="zh-CN" sz="3200"/>
          </a:p>
          <a:p>
            <a:pPr lvl="1"/>
            <a:r>
              <a:rPr lang="zh-CN" altLang="en-US" sz="3200">
                <a:sym typeface="+mn-ea"/>
              </a:rPr>
              <a:t>程序员仅</a:t>
            </a:r>
            <a:r>
              <a:rPr lang="zh-CN" altLang="en-US" sz="3200">
                <a:sym typeface="+mn-ea"/>
              </a:rPr>
              <a:t>看到了</a:t>
            </a:r>
            <a:r>
              <a:rPr lang="en-US" altLang="zh-CN" sz="3200">
                <a:sym typeface="+mn-ea"/>
              </a:rPr>
              <a:t>read()</a:t>
            </a:r>
            <a:r>
              <a:rPr lang="zh-CN" altLang="en-US" sz="3200">
                <a:sym typeface="+mn-ea"/>
              </a:rPr>
              <a:t>层</a:t>
            </a:r>
            <a:endParaRPr lang="zh-CN" altLang="en-US" sz="3200"/>
          </a:p>
          <a:p>
            <a:endParaRPr lang="zh-CN" altLang="en-US"/>
          </a:p>
        </p:txBody>
      </p:sp>
      <p:grpSp>
        <p:nvGrpSpPr>
          <p:cNvPr id="68" name="组合 68"/>
          <p:cNvGrpSpPr/>
          <p:nvPr/>
        </p:nvGrpSpPr>
        <p:grpSpPr>
          <a:xfrm>
            <a:off x="4359910" y="2140585"/>
            <a:ext cx="7093585" cy="2976880"/>
            <a:chOff x="6334" y="12564"/>
            <a:chExt cx="5287" cy="2310"/>
          </a:xfrm>
          <a:noFill/>
        </p:grpSpPr>
        <p:sp>
          <p:nvSpPr>
            <p:cNvPr id="19" name="文本框 17"/>
            <p:cNvSpPr txBox="1"/>
            <p:nvPr/>
          </p:nvSpPr>
          <p:spPr>
            <a:xfrm>
              <a:off x="6437" y="13522"/>
              <a:ext cx="753" cy="347"/>
            </a:xfrm>
            <a:prstGeom prst="rect">
              <a:avLst/>
            </a:prstGeom>
            <a:grp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kern="100">
                  <a:solidFill>
                    <a:schemeClr val="accent1">
                      <a:lumMod val="50000"/>
                    </a:schemeClr>
                  </a:solidFill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read()</a:t>
              </a:r>
              <a:endParaRPr lang="en-US" altLang="zh-CN" kern="100">
                <a:solidFill>
                  <a:schemeClr val="accent1">
                    <a:lumMod val="50000"/>
                  </a:schemeClr>
                </a:solidFill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2" name="下箭头 2"/>
            <p:cNvSpPr/>
            <p:nvPr/>
          </p:nvSpPr>
          <p:spPr>
            <a:xfrm>
              <a:off x="6755" y="12937"/>
              <a:ext cx="126" cy="653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cxnSp>
          <p:nvCxnSpPr>
            <p:cNvPr id="26" name="直接连接符 7"/>
            <p:cNvCxnSpPr/>
            <p:nvPr/>
          </p:nvCxnSpPr>
          <p:spPr>
            <a:xfrm>
              <a:off x="6815" y="13879"/>
              <a:ext cx="1" cy="519"/>
            </a:xfrm>
            <a:prstGeom prst="line">
              <a:avLst/>
            </a:prstGeom>
            <a:grpFill/>
            <a:ln w="28575" cmpd="sng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17"/>
            <p:cNvSpPr txBox="1"/>
            <p:nvPr/>
          </p:nvSpPr>
          <p:spPr>
            <a:xfrm>
              <a:off x="7181" y="13438"/>
              <a:ext cx="779" cy="347"/>
            </a:xfrm>
            <a:prstGeom prst="rect">
              <a:avLst/>
            </a:prstGeom>
            <a:grp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kern="100">
                  <a:solidFill>
                    <a:schemeClr val="accent1">
                      <a:lumMod val="50000"/>
                    </a:schemeClr>
                  </a:solidFill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block()</a:t>
              </a:r>
              <a:endParaRPr lang="en-US" altLang="zh-CN" kern="100">
                <a:solidFill>
                  <a:schemeClr val="accent1">
                    <a:lumMod val="50000"/>
                  </a:schemeClr>
                </a:solidFill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3" name="下箭头 3"/>
            <p:cNvSpPr/>
            <p:nvPr/>
          </p:nvSpPr>
          <p:spPr>
            <a:xfrm>
              <a:off x="7497" y="13125"/>
              <a:ext cx="120" cy="336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cxnSp>
          <p:nvCxnSpPr>
            <p:cNvPr id="27" name="直接连接符 8"/>
            <p:cNvCxnSpPr/>
            <p:nvPr/>
          </p:nvCxnSpPr>
          <p:spPr>
            <a:xfrm flipH="1">
              <a:off x="7560" y="13793"/>
              <a:ext cx="2" cy="458"/>
            </a:xfrm>
            <a:prstGeom prst="line">
              <a:avLst/>
            </a:prstGeom>
            <a:grpFill/>
            <a:ln w="28575" cmpd="sng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12"/>
            <p:cNvCxnSpPr/>
            <p:nvPr/>
          </p:nvCxnSpPr>
          <p:spPr>
            <a:xfrm flipH="1">
              <a:off x="10474" y="13830"/>
              <a:ext cx="579" cy="6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18"/>
            <p:cNvSpPr txBox="1"/>
            <p:nvPr/>
          </p:nvSpPr>
          <p:spPr>
            <a:xfrm>
              <a:off x="7972" y="14488"/>
              <a:ext cx="2040" cy="386"/>
            </a:xfrm>
            <a:prstGeom prst="rect">
              <a:avLst/>
            </a:prstGeom>
            <a:grp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kern="100">
                  <a:solidFill>
                    <a:schemeClr val="accent1">
                      <a:lumMod val="50000"/>
                    </a:schemeClr>
                  </a:solidFill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逐层返回用户线程</a:t>
              </a:r>
              <a:endParaRPr lang="en-US" altLang="zh-CN" kern="100">
                <a:solidFill>
                  <a:schemeClr val="accent1">
                    <a:lumMod val="50000"/>
                  </a:schemeClr>
                </a:solidFill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46" name="文本框 17"/>
            <p:cNvSpPr txBox="1"/>
            <p:nvPr/>
          </p:nvSpPr>
          <p:spPr>
            <a:xfrm>
              <a:off x="8941" y="13459"/>
              <a:ext cx="954" cy="347"/>
            </a:xfrm>
            <a:prstGeom prst="rect">
              <a:avLst/>
            </a:prstGeom>
            <a:grp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kern="100">
                  <a:solidFill>
                    <a:schemeClr val="accent1">
                      <a:lumMod val="50000"/>
                    </a:schemeClr>
                  </a:solidFill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dispateher()</a:t>
              </a:r>
              <a:endParaRPr lang="en-US" altLang="zh-CN" kern="100">
                <a:solidFill>
                  <a:schemeClr val="accent1">
                    <a:lumMod val="50000"/>
                  </a:schemeClr>
                </a:solidFill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47" name="下箭头 3"/>
            <p:cNvSpPr/>
            <p:nvPr/>
          </p:nvSpPr>
          <p:spPr>
            <a:xfrm>
              <a:off x="9297" y="13146"/>
              <a:ext cx="120" cy="336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cxnSp>
          <p:nvCxnSpPr>
            <p:cNvPr id="48" name="直接连接符 8"/>
            <p:cNvCxnSpPr/>
            <p:nvPr/>
          </p:nvCxnSpPr>
          <p:spPr>
            <a:xfrm flipH="1">
              <a:off x="9360" y="13814"/>
              <a:ext cx="2" cy="458"/>
            </a:xfrm>
            <a:prstGeom prst="line">
              <a:avLst/>
            </a:prstGeom>
            <a:grpFill/>
            <a:ln w="28575" cmpd="sng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17"/>
            <p:cNvSpPr txBox="1"/>
            <p:nvPr/>
          </p:nvSpPr>
          <p:spPr>
            <a:xfrm>
              <a:off x="8008" y="13497"/>
              <a:ext cx="913" cy="347"/>
            </a:xfrm>
            <a:prstGeom prst="rect">
              <a:avLst/>
            </a:prstGeom>
            <a:grp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kern="100">
                  <a:solidFill>
                    <a:schemeClr val="accent1">
                      <a:lumMod val="50000"/>
                    </a:schemeClr>
                  </a:solidFill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scheduler()</a:t>
              </a:r>
              <a:endParaRPr lang="en-US" altLang="zh-CN" kern="100">
                <a:solidFill>
                  <a:schemeClr val="accent1">
                    <a:lumMod val="50000"/>
                  </a:schemeClr>
                </a:solidFill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43" name="下箭头 3"/>
            <p:cNvSpPr/>
            <p:nvPr/>
          </p:nvSpPr>
          <p:spPr>
            <a:xfrm>
              <a:off x="8335" y="13136"/>
              <a:ext cx="121" cy="336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cxnSp>
          <p:nvCxnSpPr>
            <p:cNvPr id="44" name="直接连接符 8"/>
            <p:cNvCxnSpPr/>
            <p:nvPr/>
          </p:nvCxnSpPr>
          <p:spPr>
            <a:xfrm flipH="1">
              <a:off x="8399" y="13804"/>
              <a:ext cx="2" cy="458"/>
            </a:xfrm>
            <a:prstGeom prst="line">
              <a:avLst/>
            </a:prstGeom>
            <a:grpFill/>
            <a:ln w="28575" cmpd="sng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17"/>
            <p:cNvSpPr txBox="1"/>
            <p:nvPr/>
          </p:nvSpPr>
          <p:spPr>
            <a:xfrm>
              <a:off x="8903" y="12749"/>
              <a:ext cx="913" cy="347"/>
            </a:xfrm>
            <a:prstGeom prst="rect">
              <a:avLst/>
            </a:prstGeom>
            <a:grp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kern="100">
                  <a:solidFill>
                    <a:schemeClr val="accent1">
                      <a:lumMod val="50000"/>
                    </a:schemeClr>
                  </a:solidFill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scheduler()</a:t>
              </a:r>
              <a:endParaRPr lang="en-US" altLang="zh-CN" kern="100">
                <a:solidFill>
                  <a:schemeClr val="accent1">
                    <a:lumMod val="50000"/>
                  </a:schemeClr>
                </a:solidFill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50" name="文本框 17"/>
            <p:cNvSpPr txBox="1"/>
            <p:nvPr/>
          </p:nvSpPr>
          <p:spPr>
            <a:xfrm>
              <a:off x="7948" y="12771"/>
              <a:ext cx="913" cy="347"/>
            </a:xfrm>
            <a:prstGeom prst="rect">
              <a:avLst/>
            </a:prstGeom>
            <a:grp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kern="100">
                  <a:solidFill>
                    <a:schemeClr val="accent1">
                      <a:lumMod val="50000"/>
                    </a:schemeClr>
                  </a:solidFill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block()</a:t>
              </a:r>
              <a:endParaRPr lang="en-US" altLang="zh-CN" kern="100">
                <a:solidFill>
                  <a:schemeClr val="accent1">
                    <a:lumMod val="50000"/>
                  </a:schemeClr>
                </a:solidFill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51" name="文本框 17"/>
            <p:cNvSpPr txBox="1"/>
            <p:nvPr/>
          </p:nvSpPr>
          <p:spPr>
            <a:xfrm>
              <a:off x="7169" y="12790"/>
              <a:ext cx="779" cy="347"/>
            </a:xfrm>
            <a:prstGeom prst="rect">
              <a:avLst/>
            </a:prstGeom>
            <a:grp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kern="100">
                  <a:solidFill>
                    <a:schemeClr val="accent1">
                      <a:lumMod val="50000"/>
                    </a:schemeClr>
                  </a:solidFill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read()</a:t>
              </a:r>
              <a:endParaRPr lang="en-US" altLang="zh-CN" kern="100">
                <a:solidFill>
                  <a:schemeClr val="accent1">
                    <a:lumMod val="50000"/>
                  </a:schemeClr>
                </a:solidFill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52" name="文本框 17"/>
            <p:cNvSpPr txBox="1"/>
            <p:nvPr/>
          </p:nvSpPr>
          <p:spPr>
            <a:xfrm>
              <a:off x="6334" y="12564"/>
              <a:ext cx="973" cy="347"/>
            </a:xfrm>
            <a:prstGeom prst="rect">
              <a:avLst/>
            </a:prstGeom>
            <a:grp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kern="100">
                  <a:solidFill>
                    <a:schemeClr val="accent1">
                      <a:lumMod val="50000"/>
                    </a:schemeClr>
                  </a:solidFill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用户线程</a:t>
              </a:r>
              <a:endParaRPr lang="en-US" altLang="zh-CN" kern="100">
                <a:solidFill>
                  <a:schemeClr val="accent1">
                    <a:lumMod val="50000"/>
                  </a:schemeClr>
                </a:solidFill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cxnSp>
          <p:nvCxnSpPr>
            <p:cNvPr id="53" name="直接箭头连接符 53"/>
            <p:cNvCxnSpPr>
              <a:endCxn id="51" idx="2"/>
            </p:cNvCxnSpPr>
            <p:nvPr/>
          </p:nvCxnSpPr>
          <p:spPr>
            <a:xfrm flipV="1">
              <a:off x="7045" y="13137"/>
              <a:ext cx="514" cy="56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4"/>
            <p:cNvCxnSpPr/>
            <p:nvPr/>
          </p:nvCxnSpPr>
          <p:spPr>
            <a:xfrm flipV="1">
              <a:off x="7812" y="13118"/>
              <a:ext cx="571" cy="484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5"/>
            <p:cNvCxnSpPr/>
            <p:nvPr/>
          </p:nvCxnSpPr>
          <p:spPr>
            <a:xfrm flipV="1">
              <a:off x="8791" y="13126"/>
              <a:ext cx="588" cy="476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6"/>
            <p:cNvCxnSpPr>
              <a:endCxn id="42" idx="2"/>
            </p:cNvCxnSpPr>
            <p:nvPr/>
          </p:nvCxnSpPr>
          <p:spPr>
            <a:xfrm flipH="1" flipV="1">
              <a:off x="8465" y="13844"/>
              <a:ext cx="886" cy="411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prstDash val="dash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57"/>
            <p:cNvCxnSpPr/>
            <p:nvPr/>
          </p:nvCxnSpPr>
          <p:spPr>
            <a:xfrm flipH="1" flipV="1">
              <a:off x="7595" y="13790"/>
              <a:ext cx="821" cy="43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prstDash val="dash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8"/>
            <p:cNvCxnSpPr>
              <a:endCxn id="19" idx="2"/>
            </p:cNvCxnSpPr>
            <p:nvPr/>
          </p:nvCxnSpPr>
          <p:spPr>
            <a:xfrm flipH="1" flipV="1">
              <a:off x="6814" y="13869"/>
              <a:ext cx="777" cy="349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prstDash val="dash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下箭头 3"/>
            <p:cNvSpPr/>
            <p:nvPr/>
          </p:nvSpPr>
          <p:spPr>
            <a:xfrm>
              <a:off x="10401" y="13146"/>
              <a:ext cx="120" cy="449"/>
            </a:xfrm>
            <a:prstGeom prst="downArrow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cxnSp>
          <p:nvCxnSpPr>
            <p:cNvPr id="63" name="直接连接符 8"/>
            <p:cNvCxnSpPr/>
            <p:nvPr/>
          </p:nvCxnSpPr>
          <p:spPr>
            <a:xfrm flipH="1">
              <a:off x="10440" y="13814"/>
              <a:ext cx="2" cy="458"/>
            </a:xfrm>
            <a:prstGeom prst="line">
              <a:avLst/>
            </a:prstGeom>
            <a:grpFill/>
            <a:ln w="28575" cmpd="sng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文本框 17"/>
            <p:cNvSpPr txBox="1"/>
            <p:nvPr/>
          </p:nvSpPr>
          <p:spPr>
            <a:xfrm>
              <a:off x="10007" y="12749"/>
              <a:ext cx="978" cy="347"/>
            </a:xfrm>
            <a:prstGeom prst="rect">
              <a:avLst/>
            </a:prstGeom>
            <a:grp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kern="100">
                  <a:solidFill>
                    <a:schemeClr val="accent1">
                      <a:lumMod val="50000"/>
                    </a:schemeClr>
                  </a:solidFill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dispatcher()</a:t>
              </a:r>
              <a:endParaRPr lang="en-US" altLang="zh-CN" kern="100">
                <a:solidFill>
                  <a:schemeClr val="accent1">
                    <a:lumMod val="50000"/>
                  </a:schemeClr>
                </a:solidFill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cxnSp>
          <p:nvCxnSpPr>
            <p:cNvPr id="60" name="直接箭头连接符 60"/>
            <p:cNvCxnSpPr>
              <a:stCxn id="46" idx="3"/>
            </p:cNvCxnSpPr>
            <p:nvPr/>
          </p:nvCxnSpPr>
          <p:spPr>
            <a:xfrm flipV="1">
              <a:off x="9895" y="13126"/>
              <a:ext cx="588" cy="507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4"/>
            <p:cNvCxnSpPr/>
            <p:nvPr/>
          </p:nvCxnSpPr>
          <p:spPr>
            <a:xfrm flipH="1" flipV="1">
              <a:off x="9391" y="13823"/>
              <a:ext cx="1066" cy="424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prstDash val="dash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12"/>
            <p:cNvCxnSpPr/>
            <p:nvPr/>
          </p:nvCxnSpPr>
          <p:spPr>
            <a:xfrm flipH="1">
              <a:off x="10476" y="13629"/>
              <a:ext cx="579" cy="6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文本框 18"/>
            <p:cNvSpPr txBox="1"/>
            <p:nvPr/>
          </p:nvSpPr>
          <p:spPr>
            <a:xfrm>
              <a:off x="10539" y="13259"/>
              <a:ext cx="1081" cy="347"/>
            </a:xfrm>
            <a:prstGeom prst="rect">
              <a:avLst/>
            </a:prstGeom>
            <a:grp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kern="100">
                  <a:solidFill>
                    <a:schemeClr val="accent1">
                      <a:lumMod val="50000"/>
                    </a:schemeClr>
                  </a:solidFill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转向其他进程</a:t>
              </a:r>
              <a:endParaRPr lang="en-US" altLang="zh-CN" kern="100">
                <a:solidFill>
                  <a:schemeClr val="accent1">
                    <a:lumMod val="50000"/>
                  </a:schemeClr>
                </a:solidFill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67" name="文本框 18"/>
            <p:cNvSpPr txBox="1"/>
            <p:nvPr/>
          </p:nvSpPr>
          <p:spPr>
            <a:xfrm>
              <a:off x="10494" y="13851"/>
              <a:ext cx="1127" cy="347"/>
            </a:xfrm>
            <a:prstGeom prst="rect">
              <a:avLst/>
            </a:prstGeom>
            <a:grp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kern="100">
                  <a:solidFill>
                    <a:schemeClr val="accent1">
                      <a:lumMod val="50000"/>
                    </a:schemeClr>
                  </a:solidFill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再执行该进程</a:t>
              </a:r>
              <a:endParaRPr lang="en-US" altLang="zh-CN" kern="100">
                <a:solidFill>
                  <a:schemeClr val="accent1">
                    <a:lumMod val="50000"/>
                  </a:schemeClr>
                </a:solidFill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5608320" y="2336165"/>
            <a:ext cx="5193665" cy="2282190"/>
          </a:xfrm>
          <a:prstGeom prst="rect">
            <a:avLst/>
          </a:prstGeom>
          <a:noFill/>
          <a:ln w="63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CPU</a:t>
            </a:r>
            <a:r>
              <a:rPr lang="zh-CN" altLang="en-US">
                <a:sym typeface="+mn-ea"/>
              </a:rPr>
              <a:t>分派程序实例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en-US" altLang="zh-CN">
                <a:sym typeface="+mn-ea"/>
              </a:rPr>
              <a:t>SWITCH(</a:t>
            </a:r>
            <a:r>
              <a:rPr lang="zh-CN" altLang="en-US">
                <a:sym typeface="+mn-ea"/>
              </a:rPr>
              <a:t>thread *t1, thread *t2</a:t>
            </a:r>
            <a:r>
              <a:rPr lang="en-US" altLang="zh-CN">
                <a:sym typeface="+mn-ea"/>
              </a:rPr>
              <a:t>)</a:t>
            </a:r>
            <a:endParaRPr lang="zh-CN" altLang="en-US"/>
          </a:p>
          <a:p>
            <a:pPr lvl="1"/>
            <a:r>
              <a:rPr lang="zh-CN" altLang="en-US"/>
              <a:t>实现线程切换。</a:t>
            </a:r>
            <a:r>
              <a:rPr lang="en-US" altLang="zh-CN"/>
              <a:t>t1,t2</a:t>
            </a:r>
            <a:r>
              <a:rPr lang="zh-CN" altLang="en-US"/>
              <a:t>是指向</a:t>
            </a:r>
            <a:r>
              <a:rPr lang="zh-CN" altLang="en-US">
                <a:sym typeface="+mn-ea"/>
              </a:rPr>
              <a:t>老</a:t>
            </a:r>
            <a:r>
              <a:rPr lang="zh-CN" altLang="en-US"/>
              <a:t>、</a:t>
            </a:r>
            <a:r>
              <a:rPr lang="zh-CN" altLang="en-US">
                <a:sym typeface="+mn-ea"/>
              </a:rPr>
              <a:t>新</a:t>
            </a:r>
            <a:r>
              <a:rPr lang="zh-CN" altLang="en-US"/>
              <a:t>线程的控制块的指针</a:t>
            </a:r>
            <a:endParaRPr lang="zh-CN" altLang="en-US"/>
          </a:p>
          <a:p>
            <a:r>
              <a:rPr lang="zh-CN" altLang="en-US"/>
              <a:t>基本过程</a:t>
            </a:r>
            <a:endParaRPr lang="zh-CN" altLang="en-US"/>
          </a:p>
          <a:p>
            <a:pPr lvl="1"/>
            <a:r>
              <a:rPr lang="zh-CN" altLang="en-US" sz="2800"/>
              <a:t>在</a:t>
            </a:r>
            <a:r>
              <a:rPr lang="en-US" altLang="zh-CN" sz="2800"/>
              <a:t>t1</a:t>
            </a:r>
            <a:r>
              <a:rPr lang="zh-CN" altLang="en-US" sz="2800"/>
              <a:t>的线程</a:t>
            </a:r>
            <a:r>
              <a:rPr lang="zh-CN" altLang="en-US" sz="2800"/>
              <a:t>控制块中，</a:t>
            </a:r>
            <a:r>
              <a:rPr lang="zh-CN" altLang="en-US" sz="2800"/>
              <a:t>保存</a:t>
            </a:r>
            <a:r>
              <a:rPr lang="en-US" altLang="zh-CN" sz="2800"/>
              <a:t>t1</a:t>
            </a:r>
            <a:r>
              <a:rPr lang="zh-CN" altLang="en-US" sz="2800"/>
              <a:t>当前断点的上下文</a:t>
            </a:r>
            <a:endParaRPr lang="zh-CN" altLang="en-US" sz="2800"/>
          </a:p>
          <a:p>
            <a:pPr lvl="1"/>
            <a:r>
              <a:rPr lang="zh-CN" altLang="en-US" sz="2800"/>
              <a:t>从</a:t>
            </a:r>
            <a:r>
              <a:rPr lang="en-US" altLang="zh-CN" sz="2800"/>
              <a:t>t2</a:t>
            </a:r>
            <a:r>
              <a:rPr lang="zh-CN" altLang="en-US">
                <a:sym typeface="+mn-ea"/>
              </a:rPr>
              <a:t>的线程控制块中，恢复</a:t>
            </a:r>
            <a:r>
              <a:rPr lang="en-US" altLang="zh-CN">
                <a:sym typeface="+mn-ea"/>
              </a:rPr>
              <a:t>t2</a:t>
            </a:r>
            <a:r>
              <a:rPr lang="zh-CN" altLang="en-US">
                <a:sym typeface="+mn-ea"/>
              </a:rPr>
              <a:t>断点的上下文，栈中存放</a:t>
            </a:r>
            <a:r>
              <a:rPr lang="en-US" altLang="zh-CN">
                <a:sym typeface="+mn-ea"/>
              </a:rPr>
              <a:t>PC</a:t>
            </a:r>
            <a:endParaRPr lang="zh-CN" altLang="en-US"/>
          </a:p>
          <a:p>
            <a:r>
              <a:rPr lang="en-US" altLang="zh-CN"/>
              <a:t>ret</a:t>
            </a:r>
            <a:r>
              <a:rPr lang="zh-CN" altLang="en-US"/>
              <a:t>指令</a:t>
            </a:r>
            <a:endParaRPr lang="zh-CN" altLang="en-US"/>
          </a:p>
          <a:p>
            <a:pPr lvl="1"/>
            <a:r>
              <a:rPr lang="zh-CN" altLang="en-US"/>
              <a:t>实现线程切换；原子操作（取栈中取返回</a:t>
            </a:r>
            <a:r>
              <a:rPr lang="zh-CN" altLang="en-US"/>
              <a:t>地址，</a:t>
            </a:r>
            <a:r>
              <a:rPr lang="zh-CN" altLang="en-US"/>
              <a:t>跳转）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SWITCH( thread *t1, thread *t2 )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09600" y="1183640"/>
            <a:ext cx="10972800" cy="5145405"/>
          </a:xfrm>
        </p:spPr>
        <p:txBody>
          <a:bodyPr>
            <a:noAutofit/>
          </a:bodyPr>
          <a:p>
            <a:pPr>
              <a:lnSpc>
                <a:spcPct val="110000"/>
              </a:lnSpc>
            </a:pPr>
            <a:r>
              <a:rPr lang="zh-CN" altLang="en-US" sz="1800"/>
              <a:t>301 /* void SWITCH( thread *t1, thread *t2 )</a:t>
            </a:r>
            <a:endParaRPr lang="zh-CN" altLang="en-US" sz="1800"/>
          </a:p>
          <a:p>
            <a:pPr>
              <a:lnSpc>
                <a:spcPct val="110000"/>
              </a:lnSpc>
            </a:pPr>
            <a:r>
              <a:rPr lang="zh-CN" altLang="en-US" sz="1800"/>
              <a:t>302 **</a:t>
            </a:r>
            <a:endParaRPr lang="zh-CN" altLang="en-US" sz="1800"/>
          </a:p>
          <a:p>
            <a:pPr>
              <a:lnSpc>
                <a:spcPct val="110000"/>
              </a:lnSpc>
            </a:pPr>
            <a:r>
              <a:rPr lang="zh-CN" altLang="en-US" sz="1800"/>
              <a:t>303 ** </a:t>
            </a:r>
            <a:r>
              <a:rPr lang="zh-CN" altLang="en-US" sz="1800" b="1">
                <a:solidFill>
                  <a:schemeClr val="accent1">
                    <a:lumMod val="50000"/>
                  </a:schemeClr>
                </a:solidFill>
              </a:rPr>
              <a:t>on entry, stack looks like this:</a:t>
            </a:r>
            <a:endParaRPr lang="zh-CN" altLang="en-US" sz="1800"/>
          </a:p>
          <a:p>
            <a:pPr>
              <a:lnSpc>
                <a:spcPct val="110000"/>
              </a:lnSpc>
            </a:pPr>
            <a:r>
              <a:rPr lang="zh-CN" altLang="en-US" sz="1800"/>
              <a:t>304 ** </a:t>
            </a:r>
            <a:r>
              <a:rPr lang="zh-CN" altLang="en-US" sz="1800" b="1">
                <a:solidFill>
                  <a:schemeClr val="accent1">
                    <a:lumMod val="50000"/>
                  </a:schemeClr>
                </a:solidFill>
              </a:rPr>
              <a:t>8(esp) -&gt; thread *t2</a:t>
            </a:r>
            <a:endParaRPr lang="zh-CN" altLang="en-US" sz="1800"/>
          </a:p>
          <a:p>
            <a:pPr>
              <a:lnSpc>
                <a:spcPct val="110000"/>
              </a:lnSpc>
            </a:pPr>
            <a:r>
              <a:rPr lang="zh-CN" altLang="en-US" sz="1800"/>
              <a:t>305 ** </a:t>
            </a:r>
            <a:r>
              <a:rPr lang="zh-CN" altLang="en-US" sz="1800" b="1">
                <a:solidFill>
                  <a:schemeClr val="accent1">
                    <a:lumMod val="50000"/>
                  </a:schemeClr>
                </a:solidFill>
              </a:rPr>
              <a:t>4(esp) -&gt; thread *t1</a:t>
            </a:r>
            <a:endParaRPr lang="zh-CN" altLang="en-US" sz="1800"/>
          </a:p>
          <a:p>
            <a:pPr>
              <a:lnSpc>
                <a:spcPct val="110000"/>
              </a:lnSpc>
            </a:pPr>
            <a:r>
              <a:rPr lang="zh-CN" altLang="en-US" sz="1800"/>
              <a:t>306 ** </a:t>
            </a:r>
            <a:r>
              <a:rPr lang="zh-CN" altLang="en-US" sz="1800" b="1">
                <a:solidFill>
                  <a:schemeClr val="accent1">
                    <a:lumMod val="50000"/>
                  </a:schemeClr>
                </a:solidFill>
              </a:rPr>
              <a:t>(esp) -&gt; return address</a:t>
            </a:r>
            <a:endParaRPr lang="zh-CN" altLang="en-US" sz="1800"/>
          </a:p>
          <a:p>
            <a:pPr>
              <a:lnSpc>
                <a:spcPct val="110000"/>
              </a:lnSpc>
            </a:pPr>
            <a:r>
              <a:rPr lang="zh-CN" altLang="en-US" sz="1800"/>
              <a:t>307 **</a:t>
            </a:r>
            <a:endParaRPr lang="zh-CN" altLang="en-US" sz="1800"/>
          </a:p>
          <a:p>
            <a:pPr>
              <a:lnSpc>
                <a:spcPct val="110000"/>
              </a:lnSpc>
            </a:pPr>
            <a:r>
              <a:rPr lang="zh-CN" altLang="en-US" sz="1800"/>
              <a:t>308 ** we push the current eax on the stack so that we can use it as</a:t>
            </a:r>
            <a:endParaRPr lang="zh-CN" altLang="en-US" sz="1800"/>
          </a:p>
          <a:p>
            <a:pPr>
              <a:lnSpc>
                <a:spcPct val="110000"/>
              </a:lnSpc>
            </a:pPr>
            <a:r>
              <a:rPr lang="zh-CN" altLang="en-US" sz="1800"/>
              <a:t>309 ** a pointer to t1, this decrements esp by 4, so when we use it</a:t>
            </a:r>
            <a:endParaRPr lang="zh-CN" altLang="en-US" sz="1800"/>
          </a:p>
          <a:p>
            <a:pPr>
              <a:lnSpc>
                <a:spcPct val="110000"/>
              </a:lnSpc>
            </a:pPr>
            <a:r>
              <a:rPr lang="zh-CN" altLang="en-US" sz="1800"/>
              <a:t>310 ** to reference stuff on the stack, we add 4 to the offset.</a:t>
            </a:r>
            <a:endParaRPr lang="zh-CN" altLang="en-US" sz="1800"/>
          </a:p>
          <a:p>
            <a:pPr>
              <a:lnSpc>
                <a:spcPct val="110000"/>
              </a:lnSpc>
            </a:pPr>
            <a:r>
              <a:rPr lang="zh-CN" altLang="en-US" sz="1800"/>
              <a:t>311 */</a:t>
            </a:r>
            <a:endParaRPr lang="zh-CN" altLang="en-US" sz="1800"/>
          </a:p>
          <a:p>
            <a:pPr>
              <a:lnSpc>
                <a:spcPct val="110000"/>
              </a:lnSpc>
            </a:pPr>
            <a:r>
              <a:rPr lang="zh-CN" altLang="en-US" sz="1800"/>
              <a:t>312 </a:t>
            </a:r>
            <a:r>
              <a:rPr lang="zh-CN" altLang="en-US" sz="1800" b="1">
                <a:solidFill>
                  <a:schemeClr val="accent1">
                    <a:lumMod val="50000"/>
                  </a:schemeClr>
                </a:solidFill>
              </a:rPr>
              <a:t>.comm _eax_save,4</a:t>
            </a:r>
            <a:endParaRPr lang="zh-CN" altLang="en-US" sz="1800"/>
          </a:p>
          <a:p>
            <a:pPr>
              <a:lnSpc>
                <a:spcPct val="110000"/>
              </a:lnSpc>
            </a:pPr>
            <a:r>
              <a:rPr lang="zh-CN" altLang="en-US" sz="1800"/>
              <a:t>313</a:t>
            </a:r>
            <a:endParaRPr lang="zh-CN" altLang="en-US" sz="1800"/>
          </a:p>
          <a:p>
            <a:pPr>
              <a:lnSpc>
                <a:spcPct val="110000"/>
              </a:lnSpc>
            </a:pPr>
            <a:r>
              <a:rPr lang="zh-CN" altLang="en-US" sz="1800"/>
              <a:t>314 .globl _SWITCH</a:t>
            </a:r>
            <a:endParaRPr lang="zh-CN" altLang="en-US" sz="1800"/>
          </a:p>
        </p:txBody>
      </p:sp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SWITCH</a:t>
            </a:r>
            <a:r>
              <a:rPr lang="zh-CN">
                <a:sym typeface="+mn-ea"/>
              </a:rPr>
              <a:t>：保存</a:t>
            </a:r>
            <a:r>
              <a:rPr lang="en-US" altLang="zh-CN">
                <a:sym typeface="+mn-ea"/>
              </a:rPr>
              <a:t>t1</a:t>
            </a:r>
            <a:r>
              <a:rPr lang="zh-CN" altLang="en-US">
                <a:sym typeface="+mn-ea"/>
              </a:rPr>
              <a:t>的上下文</a:t>
            </a:r>
            <a:endParaRPr lang="zh-CN" altLang="en-US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09600" y="1306195"/>
            <a:ext cx="10972800" cy="4728845"/>
          </a:xfrm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lang="zh-CN" altLang="en-US" sz="1800"/>
              <a:t>315 _SWITCH:</a:t>
            </a:r>
            <a:endParaRPr lang="zh-CN" altLang="en-US" sz="1800"/>
          </a:p>
          <a:p>
            <a:pPr>
              <a:lnSpc>
                <a:spcPct val="100000"/>
              </a:lnSpc>
            </a:pPr>
            <a:r>
              <a:rPr lang="zh-CN" altLang="en-US" sz="1800"/>
              <a:t>316 movl %eax,_eax_save # save the value of eax</a:t>
            </a:r>
            <a:endParaRPr lang="zh-CN" altLang="en-US" sz="1800"/>
          </a:p>
          <a:p>
            <a:pPr>
              <a:lnSpc>
                <a:spcPct val="100000"/>
              </a:lnSpc>
            </a:pPr>
            <a:r>
              <a:rPr lang="zh-CN" altLang="en-US" sz="1800"/>
              <a:t>317 movl 4(%esp),%eax # move pointer to t1 into eax</a:t>
            </a:r>
            <a:endParaRPr lang="zh-CN" altLang="en-US" sz="1800"/>
          </a:p>
          <a:p>
            <a:pPr>
              <a:lnSpc>
                <a:spcPct val="100000"/>
              </a:lnSpc>
            </a:pPr>
            <a:r>
              <a:rPr lang="zh-CN" altLang="en-US" sz="1800"/>
              <a:t>318 movl %ebx,_EBX(%eax) # save registers</a:t>
            </a:r>
            <a:endParaRPr lang="zh-CN" altLang="en-US" sz="1800"/>
          </a:p>
          <a:p>
            <a:pPr>
              <a:lnSpc>
                <a:spcPct val="100000"/>
              </a:lnSpc>
            </a:pPr>
            <a:r>
              <a:rPr lang="zh-CN" altLang="en-US" sz="1800"/>
              <a:t>319 movl %ecx,_ECX(%eax)</a:t>
            </a:r>
            <a:endParaRPr lang="zh-CN" altLang="en-US" sz="1800"/>
          </a:p>
          <a:p>
            <a:pPr>
              <a:lnSpc>
                <a:spcPct val="100000"/>
              </a:lnSpc>
            </a:pPr>
            <a:r>
              <a:rPr lang="zh-CN" altLang="en-US" sz="1800"/>
              <a:t>320 movl %edx,_EDX(%eax)</a:t>
            </a:r>
            <a:endParaRPr lang="zh-CN" altLang="en-US" sz="1800"/>
          </a:p>
          <a:p>
            <a:pPr>
              <a:lnSpc>
                <a:spcPct val="100000"/>
              </a:lnSpc>
            </a:pPr>
            <a:r>
              <a:rPr lang="zh-CN" altLang="en-US" sz="1800"/>
              <a:t>321 movl %esi,_ESI(%eax)</a:t>
            </a:r>
            <a:endParaRPr lang="zh-CN" altLang="en-US" sz="1800"/>
          </a:p>
          <a:p>
            <a:pPr>
              <a:lnSpc>
                <a:spcPct val="100000"/>
              </a:lnSpc>
            </a:pPr>
            <a:r>
              <a:rPr lang="zh-CN" altLang="en-US" sz="1800"/>
              <a:t>322 movl %edi,_EDI(%eax)</a:t>
            </a:r>
            <a:endParaRPr lang="zh-CN" altLang="en-US" sz="1800"/>
          </a:p>
          <a:p>
            <a:pPr>
              <a:lnSpc>
                <a:spcPct val="100000"/>
              </a:lnSpc>
            </a:pPr>
            <a:r>
              <a:rPr lang="zh-CN" altLang="en-US" sz="1800"/>
              <a:t>323 movl %ebp,_EBP(%eax)</a:t>
            </a:r>
            <a:r>
              <a:rPr lang="en-US" altLang="zh-CN" sz="1800"/>
              <a:t>	# </a:t>
            </a:r>
            <a:r>
              <a:rPr lang="zh-CN" altLang="en-US" sz="1800"/>
              <a:t>主程序的</a:t>
            </a:r>
            <a:r>
              <a:rPr lang="en-US" altLang="zh-CN" sz="1800"/>
              <a:t>ebp</a:t>
            </a:r>
            <a:r>
              <a:rPr lang="zh-CN" altLang="en-US" sz="1800"/>
              <a:t>，</a:t>
            </a:r>
            <a:r>
              <a:rPr lang="en-US" altLang="zh-CN" sz="1800"/>
              <a:t>SWITCH</a:t>
            </a:r>
            <a:r>
              <a:rPr lang="zh-CN" altLang="en-US" sz="1800"/>
              <a:t>没有自己的栈帧</a:t>
            </a:r>
            <a:endParaRPr lang="zh-CN" altLang="en-US" sz="1800"/>
          </a:p>
          <a:p>
            <a:pPr>
              <a:lnSpc>
                <a:spcPct val="100000"/>
              </a:lnSpc>
            </a:pPr>
            <a:r>
              <a:rPr lang="zh-CN" altLang="en-US" sz="1800"/>
              <a:t>324 movl %esp,_ESP(%eax) </a:t>
            </a:r>
            <a:r>
              <a:rPr lang="en-US" altLang="zh-CN" sz="1800"/>
              <a:t>	</a:t>
            </a:r>
            <a:r>
              <a:rPr lang="zh-CN" altLang="en-US" sz="1800"/>
              <a:t># save stack pointer</a:t>
            </a:r>
            <a:endParaRPr lang="zh-CN" altLang="en-US" sz="1800"/>
          </a:p>
          <a:p>
            <a:pPr>
              <a:lnSpc>
                <a:spcPct val="100000"/>
              </a:lnSpc>
            </a:pPr>
            <a:r>
              <a:rPr lang="zh-CN" altLang="en-US" sz="1800"/>
              <a:t>325 movl _eax_save,%ebx </a:t>
            </a:r>
            <a:r>
              <a:rPr lang="en-US" altLang="zh-CN" sz="1800"/>
              <a:t>	</a:t>
            </a:r>
            <a:r>
              <a:rPr lang="zh-CN" altLang="en-US" sz="1800"/>
              <a:t># get the saved value of eax</a:t>
            </a:r>
            <a:endParaRPr lang="zh-CN" altLang="en-US" sz="1800"/>
          </a:p>
          <a:p>
            <a:pPr>
              <a:lnSpc>
                <a:spcPct val="100000"/>
              </a:lnSpc>
            </a:pPr>
            <a:r>
              <a:rPr lang="zh-CN" altLang="en-US" sz="1800"/>
              <a:t>326 movl %ebx,_EAX(%eax) </a:t>
            </a:r>
            <a:r>
              <a:rPr lang="en-US" altLang="zh-CN" sz="1800"/>
              <a:t>	</a:t>
            </a:r>
            <a:r>
              <a:rPr lang="zh-CN" altLang="en-US" sz="1800"/>
              <a:t># store it</a:t>
            </a:r>
            <a:endParaRPr lang="zh-CN" altLang="en-US" sz="1800"/>
          </a:p>
          <a:p>
            <a:pPr>
              <a:lnSpc>
                <a:spcPct val="100000"/>
              </a:lnSpc>
            </a:pPr>
            <a:r>
              <a:rPr lang="zh-CN" altLang="en-US" sz="1800"/>
              <a:t>327 movl 0(%esp),%ebx </a:t>
            </a:r>
            <a:r>
              <a:rPr lang="en-US" altLang="zh-CN" sz="1800"/>
              <a:t>	</a:t>
            </a:r>
            <a:r>
              <a:rPr lang="zh-CN" altLang="en-US" sz="1800"/>
              <a:t># get return address from stack into ebx</a:t>
            </a:r>
            <a:endParaRPr lang="zh-CN" altLang="en-US" sz="1800"/>
          </a:p>
          <a:p>
            <a:pPr>
              <a:lnSpc>
                <a:spcPct val="100000"/>
              </a:lnSpc>
            </a:pPr>
            <a:r>
              <a:rPr lang="zh-CN" altLang="en-US" sz="1800"/>
              <a:t>328 movl %ebx,_PC(%eax) </a:t>
            </a:r>
            <a:r>
              <a:rPr lang="en-US" altLang="zh-CN" sz="1800"/>
              <a:t>	</a:t>
            </a:r>
            <a:r>
              <a:rPr lang="zh-CN" altLang="en-US" sz="1800"/>
              <a:t># save it into the pc storage</a:t>
            </a:r>
            <a:endParaRPr lang="zh-CN" altLang="en-US" sz="1800"/>
          </a:p>
        </p:txBody>
      </p: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SWITCH</a:t>
            </a:r>
            <a:r>
              <a:rPr lang="en-US" altLang="zh-CN">
                <a:sym typeface="+mn-ea"/>
              </a:rPr>
              <a:t>()</a:t>
            </a:r>
            <a:r>
              <a:rPr lang="zh-CN">
                <a:sym typeface="+mn-ea"/>
              </a:rPr>
              <a:t>：恢复</a:t>
            </a:r>
            <a:r>
              <a:rPr lang="en-US" altLang="zh-CN">
                <a:sym typeface="+mn-ea"/>
              </a:rPr>
              <a:t>t2</a:t>
            </a:r>
            <a:r>
              <a:rPr lang="zh-CN" altLang="en-US">
                <a:sym typeface="+mn-ea"/>
              </a:rPr>
              <a:t>的上下文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pPr>
              <a:lnSpc>
                <a:spcPct val="100000"/>
              </a:lnSpc>
            </a:pPr>
            <a:r>
              <a:rPr lang="zh-CN" altLang="en-US" sz="1700">
                <a:sym typeface="+mn-ea"/>
              </a:rPr>
              <a:t>330 movl 8(%esp),%eax # move pointer to t2 into eax</a:t>
            </a:r>
            <a:endParaRPr lang="zh-CN" altLang="en-US" sz="1700"/>
          </a:p>
          <a:p>
            <a:pPr>
              <a:lnSpc>
                <a:spcPct val="100000"/>
              </a:lnSpc>
            </a:pPr>
            <a:r>
              <a:rPr lang="zh-CN" altLang="en-US" sz="1700">
                <a:sym typeface="+mn-ea"/>
              </a:rPr>
              <a:t>331</a:t>
            </a:r>
            <a:endParaRPr lang="zh-CN" altLang="en-US" sz="1700"/>
          </a:p>
          <a:p>
            <a:pPr>
              <a:lnSpc>
                <a:spcPct val="100000"/>
              </a:lnSpc>
            </a:pPr>
            <a:r>
              <a:rPr lang="zh-CN" altLang="en-US" sz="1700">
                <a:sym typeface="+mn-ea"/>
              </a:rPr>
              <a:t>332 movl _EAX(%eax),%ebx </a:t>
            </a:r>
            <a:r>
              <a:rPr lang="en-US" altLang="zh-CN" sz="1700">
                <a:sym typeface="+mn-ea"/>
              </a:rPr>
              <a:t>	</a:t>
            </a:r>
            <a:r>
              <a:rPr lang="zh-CN" altLang="en-US" sz="1700">
                <a:sym typeface="+mn-ea"/>
              </a:rPr>
              <a:t># get new value for eax into ebx</a:t>
            </a:r>
            <a:endParaRPr lang="zh-CN" altLang="en-US" sz="1700"/>
          </a:p>
          <a:p>
            <a:pPr>
              <a:lnSpc>
                <a:spcPct val="100000"/>
              </a:lnSpc>
            </a:pPr>
            <a:r>
              <a:rPr lang="zh-CN" altLang="en-US" sz="1700">
                <a:sym typeface="+mn-ea"/>
              </a:rPr>
              <a:t>333 movl %ebx,_eax_save </a:t>
            </a:r>
            <a:r>
              <a:rPr lang="en-US" altLang="zh-CN" sz="1700">
                <a:sym typeface="+mn-ea"/>
              </a:rPr>
              <a:t>	</a:t>
            </a:r>
            <a:r>
              <a:rPr lang="zh-CN" altLang="en-US" sz="1700">
                <a:sym typeface="+mn-ea"/>
              </a:rPr>
              <a:t># save it</a:t>
            </a:r>
            <a:endParaRPr lang="zh-CN" altLang="en-US" sz="1700"/>
          </a:p>
          <a:p>
            <a:pPr>
              <a:lnSpc>
                <a:spcPct val="100000"/>
              </a:lnSpc>
            </a:pPr>
            <a:r>
              <a:rPr lang="zh-CN" altLang="en-US" sz="1700">
                <a:sym typeface="+mn-ea"/>
              </a:rPr>
              <a:t>334 movl _EBX(%eax),%ebx </a:t>
            </a:r>
            <a:r>
              <a:rPr lang="en-US" altLang="zh-CN" sz="1700">
                <a:sym typeface="+mn-ea"/>
              </a:rPr>
              <a:t>	</a:t>
            </a:r>
            <a:r>
              <a:rPr lang="zh-CN" altLang="en-US" sz="1700">
                <a:sym typeface="+mn-ea"/>
              </a:rPr>
              <a:t># retore old registers</a:t>
            </a:r>
            <a:endParaRPr lang="zh-CN" altLang="en-US" sz="1700"/>
          </a:p>
          <a:p>
            <a:pPr>
              <a:lnSpc>
                <a:spcPct val="100000"/>
              </a:lnSpc>
            </a:pPr>
            <a:r>
              <a:rPr lang="zh-CN" altLang="en-US" sz="1700">
                <a:sym typeface="+mn-ea"/>
              </a:rPr>
              <a:t>335 movl _ECX(%eax),%ecx</a:t>
            </a:r>
            <a:endParaRPr lang="zh-CN" altLang="en-US" sz="1700"/>
          </a:p>
          <a:p>
            <a:pPr>
              <a:lnSpc>
                <a:spcPct val="100000"/>
              </a:lnSpc>
            </a:pPr>
            <a:r>
              <a:rPr lang="zh-CN" altLang="en-US" sz="1700">
                <a:sym typeface="+mn-ea"/>
              </a:rPr>
              <a:t>336 movl _EDX(%eax),%edx</a:t>
            </a:r>
            <a:endParaRPr lang="zh-CN" altLang="en-US" sz="1700"/>
          </a:p>
          <a:p>
            <a:pPr>
              <a:lnSpc>
                <a:spcPct val="100000"/>
              </a:lnSpc>
            </a:pPr>
            <a:r>
              <a:rPr lang="zh-CN" altLang="en-US" sz="1700">
                <a:sym typeface="+mn-ea"/>
              </a:rPr>
              <a:t>337 movl _ESI(%eax),%esi</a:t>
            </a:r>
            <a:endParaRPr lang="zh-CN" altLang="en-US" sz="1700"/>
          </a:p>
          <a:p>
            <a:pPr>
              <a:lnSpc>
                <a:spcPct val="100000"/>
              </a:lnSpc>
            </a:pPr>
            <a:r>
              <a:rPr lang="zh-CN" altLang="en-US" sz="1700">
                <a:sym typeface="+mn-ea"/>
              </a:rPr>
              <a:t>338 movl _EDI(%eax),%edi</a:t>
            </a:r>
            <a:endParaRPr lang="zh-CN" altLang="en-US" sz="1700"/>
          </a:p>
          <a:p>
            <a:pPr>
              <a:lnSpc>
                <a:spcPct val="100000"/>
              </a:lnSpc>
            </a:pPr>
            <a:r>
              <a:rPr lang="zh-CN" altLang="en-US" sz="1700">
                <a:sym typeface="+mn-ea"/>
              </a:rPr>
              <a:t>339 movl _EBP(%eax),%ebp</a:t>
            </a:r>
            <a:endParaRPr lang="zh-CN" altLang="en-US" sz="1700"/>
          </a:p>
          <a:p>
            <a:pPr>
              <a:lnSpc>
                <a:spcPct val="100000"/>
              </a:lnSpc>
            </a:pPr>
            <a:r>
              <a:rPr lang="zh-CN" altLang="en-US" sz="1700">
                <a:sym typeface="+mn-ea"/>
              </a:rPr>
              <a:t>340 movl _ESP(%eax),%esp </a:t>
            </a:r>
            <a:r>
              <a:rPr lang="en-US" altLang="zh-CN" sz="1700">
                <a:sym typeface="+mn-ea"/>
              </a:rPr>
              <a:t>	</a:t>
            </a:r>
            <a:r>
              <a:rPr lang="zh-CN" altLang="en-US" sz="1700">
                <a:sym typeface="+mn-ea"/>
              </a:rPr>
              <a:t># restore stack pointer</a:t>
            </a:r>
            <a:endParaRPr lang="zh-CN" altLang="en-US" sz="1700"/>
          </a:p>
          <a:p>
            <a:pPr>
              <a:lnSpc>
                <a:spcPct val="100000"/>
              </a:lnSpc>
            </a:pPr>
            <a:r>
              <a:rPr lang="zh-CN" altLang="en-US" sz="1700">
                <a:sym typeface="+mn-ea"/>
              </a:rPr>
              <a:t>341 movl _PC(%eax),%eax </a:t>
            </a:r>
            <a:r>
              <a:rPr lang="en-US" altLang="zh-CN" sz="1700">
                <a:sym typeface="+mn-ea"/>
              </a:rPr>
              <a:t>	</a:t>
            </a:r>
            <a:r>
              <a:rPr lang="zh-CN" altLang="en-US" sz="1700">
                <a:sym typeface="+mn-ea"/>
              </a:rPr>
              <a:t># restore return address into eax</a:t>
            </a:r>
            <a:endParaRPr lang="zh-CN" altLang="en-US" sz="1700"/>
          </a:p>
          <a:p>
            <a:pPr>
              <a:lnSpc>
                <a:spcPct val="100000"/>
              </a:lnSpc>
            </a:pPr>
            <a:r>
              <a:rPr lang="zh-CN" altLang="en-US" sz="1700">
                <a:sym typeface="+mn-ea"/>
              </a:rPr>
              <a:t>342 movl %eax,4(%esp) </a:t>
            </a:r>
            <a:r>
              <a:rPr lang="en-US" altLang="zh-CN" sz="1700">
                <a:sym typeface="+mn-ea"/>
              </a:rPr>
              <a:t>	</a:t>
            </a:r>
            <a:r>
              <a:rPr lang="zh-CN" altLang="en-US" sz="1700">
                <a:sym typeface="+mn-ea"/>
              </a:rPr>
              <a:t># copy over the ret address on the stack</a:t>
            </a:r>
            <a:endParaRPr lang="zh-CN" altLang="en-US" sz="1700"/>
          </a:p>
          <a:p>
            <a:pPr>
              <a:lnSpc>
                <a:spcPct val="100000"/>
              </a:lnSpc>
            </a:pPr>
            <a:r>
              <a:rPr lang="zh-CN" altLang="en-US" sz="1700">
                <a:sym typeface="+mn-ea"/>
              </a:rPr>
              <a:t>343 movl _eax_save,%eax</a:t>
            </a:r>
            <a:endParaRPr lang="zh-CN" altLang="en-US" sz="1700"/>
          </a:p>
          <a:p>
            <a:pPr>
              <a:lnSpc>
                <a:spcPct val="100000"/>
              </a:lnSpc>
            </a:pPr>
            <a:r>
              <a:rPr lang="zh-CN" altLang="en-US" sz="1700">
                <a:sym typeface="+mn-ea"/>
              </a:rPr>
              <a:t>344</a:t>
            </a:r>
            <a:endParaRPr lang="zh-CN" altLang="en-US" sz="1700"/>
          </a:p>
          <a:p>
            <a:pPr>
              <a:lnSpc>
                <a:spcPct val="100000"/>
              </a:lnSpc>
            </a:pPr>
            <a:r>
              <a:rPr lang="zh-CN" altLang="en-US" sz="1700">
                <a:sym typeface="+mn-ea"/>
              </a:rPr>
              <a:t>345 ret</a:t>
            </a:r>
            <a:r>
              <a:rPr lang="en-US" altLang="zh-CN" sz="1700">
                <a:sym typeface="+mn-ea"/>
              </a:rPr>
              <a:t>		# </a:t>
            </a:r>
            <a:r>
              <a:rPr lang="zh-CN" altLang="en-US" sz="1700">
                <a:latin typeface="仿宋" panose="02010609060101010101" charset="-122"/>
                <a:ea typeface="仿宋" panose="02010609060101010101" charset="-122"/>
                <a:sym typeface="+mn-ea"/>
              </a:rPr>
              <a:t>利用栈中的返回地址进入新线程</a:t>
            </a:r>
            <a:endParaRPr lang="zh-CN" altLang="en-US" sz="1700"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上下文</a:t>
            </a:r>
            <a:r>
              <a:rPr lang="zh-CN" altLang="en-US">
                <a:sym typeface="+mn-ea"/>
              </a:rPr>
              <a:t>切换的代价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p>
            <a:pPr>
              <a:lnSpc>
                <a:spcPct val="130000"/>
              </a:lnSpc>
            </a:pPr>
            <a:r>
              <a:rPr lang="zh-CN" altLang="en-US" sz="4000">
                <a:sym typeface="+mn-ea"/>
              </a:rPr>
              <a:t>同一进程</a:t>
            </a:r>
            <a:endParaRPr lang="zh-CN" altLang="en-US" sz="320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3500">
                <a:sym typeface="+mn-ea"/>
              </a:rPr>
              <a:t>内核级线程之间</a:t>
            </a:r>
            <a:endParaRPr lang="zh-CN" altLang="en-US" sz="3500"/>
          </a:p>
          <a:p>
            <a:pPr lvl="1">
              <a:lnSpc>
                <a:spcPct val="130000"/>
              </a:lnSpc>
            </a:pPr>
            <a:r>
              <a:rPr lang="zh-CN" altLang="en-US" sz="3500">
                <a:sym typeface="+mn-ea"/>
              </a:rPr>
              <a:t>用户级线程</a:t>
            </a:r>
            <a:r>
              <a:rPr lang="zh-CN" altLang="en-US" sz="3500">
                <a:sym typeface="+mn-ea"/>
              </a:rPr>
              <a:t>之间</a:t>
            </a:r>
            <a:endParaRPr lang="zh-CN" altLang="en-US" sz="3500"/>
          </a:p>
          <a:p>
            <a:pPr>
              <a:lnSpc>
                <a:spcPct val="130000"/>
              </a:lnSpc>
            </a:pPr>
            <a:r>
              <a:rPr lang="zh-CN" altLang="en-US" sz="4000">
                <a:sym typeface="+mn-ea"/>
              </a:rPr>
              <a:t>不同进程的线程</a:t>
            </a:r>
            <a:endParaRPr lang="zh-CN" altLang="en-US" sz="4000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4000">
                <a:sym typeface="+mn-ea"/>
              </a:rPr>
              <a:t>上下文切换的内容</a:t>
            </a:r>
            <a:endParaRPr lang="zh-CN" altLang="en-US" sz="3200"/>
          </a:p>
          <a:p>
            <a:pPr lvl="1">
              <a:lnSpc>
                <a:spcPct val="130000"/>
              </a:lnSpc>
            </a:pPr>
            <a:r>
              <a:rPr lang="en-US" altLang="zh-CN" sz="3500">
                <a:sym typeface="+mn-ea"/>
              </a:rPr>
              <a:t>CPU</a:t>
            </a:r>
            <a:r>
              <a:rPr lang="zh-CN" altLang="en-US" sz="3500">
                <a:sym typeface="+mn-ea"/>
              </a:rPr>
              <a:t>寄存器保存与恢复；CPU </a:t>
            </a:r>
            <a:r>
              <a:rPr lang="en-US" altLang="zh-CN" sz="3500">
                <a:sym typeface="+mn-ea"/>
              </a:rPr>
              <a:t>cache</a:t>
            </a:r>
            <a:r>
              <a:rPr lang="zh-CN" altLang="en-US" sz="3500">
                <a:sym typeface="+mn-ea"/>
              </a:rPr>
              <a:t>更新</a:t>
            </a:r>
            <a:endParaRPr lang="zh-CN" altLang="en-US" sz="350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en-US" altLang="zh-CN" sz="3500">
                <a:solidFill>
                  <a:schemeClr val="bg1">
                    <a:lumMod val="50000"/>
                  </a:schemeClr>
                </a:solidFill>
                <a:sym typeface="+mn-ea"/>
              </a:rPr>
              <a:t>TLB</a:t>
            </a:r>
            <a:r>
              <a:rPr lang="zh-CN" altLang="en-US" sz="3500">
                <a:solidFill>
                  <a:schemeClr val="bg1">
                    <a:lumMod val="50000"/>
                  </a:schemeClr>
                </a:solidFill>
                <a:sym typeface="+mn-ea"/>
              </a:rPr>
              <a:t>更新；虚拟存储器的开销</a:t>
            </a:r>
            <a:endParaRPr lang="zh-CN" altLang="en-US" sz="3500"/>
          </a:p>
        </p:txBody>
      </p: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/>
              <a:t>5-7 </a:t>
            </a:r>
            <a:r>
              <a:rPr lang="zh-CN" altLang="en-US"/>
              <a:t>进程通信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为什么要进程通信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进程通信的两种模式</a:t>
            </a:r>
            <a:endParaRPr lang="zh-CN" altLang="en-US"/>
          </a:p>
          <a:p>
            <a:r>
              <a:rPr lang="zh-CN" altLang="en-US" dirty="0">
                <a:sym typeface="+mn-ea"/>
              </a:rPr>
              <a:t>共享内存</a:t>
            </a:r>
            <a:endParaRPr lang="zh-CN" altLang="en-US" dirty="0">
              <a:sym typeface="+mn-ea"/>
            </a:endParaRPr>
          </a:p>
          <a:p>
            <a:r>
              <a:rPr lang="zh-CN" altLang="en-US">
                <a:sym typeface="+mn-ea"/>
              </a:rPr>
              <a:t>消息传输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线程的定义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83640"/>
            <a:ext cx="10972800" cy="4790440"/>
          </a:xfrm>
        </p:spPr>
        <p:txBody>
          <a:bodyPr>
            <a:normAutofit lnSpcReduction="20000"/>
          </a:bodyPr>
          <a:p>
            <a:r>
              <a:rPr lang="zh-CN" altLang="en-US"/>
              <a:t>定义：程序在虚拟</a:t>
            </a:r>
            <a:r>
              <a:rPr lang="en-US" altLang="zh-CN"/>
              <a:t>CPU</a:t>
            </a:r>
            <a:r>
              <a:rPr lang="zh-CN" altLang="en-US"/>
              <a:t>上的执行过程，或执行中的程序</a:t>
            </a:r>
            <a:endParaRPr lang="zh-CN" altLang="en-US"/>
          </a:p>
          <a:p>
            <a:r>
              <a:rPr lang="zh-CN" altLang="en-US"/>
              <a:t>线程的状态</a:t>
            </a:r>
            <a:endParaRPr lang="zh-CN" altLang="en-US"/>
          </a:p>
          <a:p>
            <a:pPr lvl="1"/>
            <a:r>
              <a:rPr lang="zh-CN" altLang="en-US" sz="2800"/>
              <a:t>新建</a:t>
            </a:r>
            <a:endParaRPr lang="zh-CN" altLang="en-US" sz="2800"/>
          </a:p>
          <a:p>
            <a:pPr lvl="1"/>
            <a:r>
              <a:rPr lang="zh-CN" altLang="en-US" sz="2800"/>
              <a:t>就绪</a:t>
            </a:r>
            <a:endParaRPr lang="zh-CN" altLang="en-US" sz="2800"/>
          </a:p>
          <a:p>
            <a:pPr lvl="1"/>
            <a:r>
              <a:rPr lang="zh-CN" altLang="en-US" sz="2800"/>
              <a:t>执</a:t>
            </a:r>
            <a:r>
              <a:rPr lang="zh-CN" altLang="en-US" sz="2800"/>
              <a:t>行</a:t>
            </a:r>
            <a:endParaRPr lang="zh-CN" altLang="en-US" sz="2800"/>
          </a:p>
          <a:p>
            <a:pPr lvl="1"/>
            <a:r>
              <a:rPr lang="zh-CN" altLang="en-US" sz="2800"/>
              <a:t>阻塞</a:t>
            </a:r>
            <a:endParaRPr lang="zh-CN" altLang="en-US" sz="2800"/>
          </a:p>
          <a:p>
            <a:pPr lvl="1"/>
            <a:r>
              <a:rPr lang="zh-CN" altLang="en-US" sz="2800"/>
              <a:t>结束</a:t>
            </a:r>
            <a:endParaRPr lang="zh-CN" altLang="en-US">
              <a:sym typeface="+mn-ea"/>
            </a:endParaRPr>
          </a:p>
        </p:txBody>
      </p:sp>
      <p:grpSp>
        <p:nvGrpSpPr>
          <p:cNvPr id="53" name="组合 53"/>
          <p:cNvGrpSpPr/>
          <p:nvPr/>
        </p:nvGrpSpPr>
        <p:grpSpPr>
          <a:xfrm>
            <a:off x="3696970" y="2791460"/>
            <a:ext cx="7277735" cy="3182620"/>
            <a:chOff x="3992" y="5685"/>
            <a:chExt cx="4852" cy="1914"/>
          </a:xfrm>
        </p:grpSpPr>
        <p:grpSp>
          <p:nvGrpSpPr>
            <p:cNvPr id="20" name="组合 20"/>
            <p:cNvGrpSpPr/>
            <p:nvPr/>
          </p:nvGrpSpPr>
          <p:grpSpPr>
            <a:xfrm>
              <a:off x="3992" y="5817"/>
              <a:ext cx="784" cy="440"/>
              <a:chOff x="2481" y="5848"/>
              <a:chExt cx="784" cy="440"/>
            </a:xfrm>
          </p:grpSpPr>
          <p:sp>
            <p:nvSpPr>
              <p:cNvPr id="18" name="椭圆 18"/>
              <p:cNvSpPr/>
              <p:nvPr/>
            </p:nvSpPr>
            <p:spPr>
              <a:xfrm>
                <a:off x="2481" y="5848"/>
                <a:ext cx="785" cy="441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9" name="文本框 19"/>
              <p:cNvSpPr txBox="1"/>
              <p:nvPr/>
            </p:nvSpPr>
            <p:spPr>
              <a:xfrm>
                <a:off x="2694" y="5899"/>
                <a:ext cx="440" cy="351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noAutofit/>
              </a:bodyPr>
              <a:p>
                <a:pPr algn="just"/>
                <a:r>
                  <a:rPr lang="en-US" altLang="zh-CN" sz="2400" kern="100"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  <a:sym typeface="Times New Roman" panose="02020603050405020304"/>
                  </a:rPr>
                  <a:t>新建</a:t>
                </a:r>
                <a:endParaRPr lang="en-US" altLang="zh-CN" sz="2400" kern="100">
                  <a:noFill/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1" name="组合 21"/>
            <p:cNvGrpSpPr/>
            <p:nvPr/>
          </p:nvGrpSpPr>
          <p:grpSpPr>
            <a:xfrm>
              <a:off x="8060" y="5787"/>
              <a:ext cx="784" cy="440"/>
              <a:chOff x="2481" y="5848"/>
              <a:chExt cx="784" cy="440"/>
            </a:xfrm>
          </p:grpSpPr>
          <p:sp>
            <p:nvSpPr>
              <p:cNvPr id="22" name="椭圆 18"/>
              <p:cNvSpPr/>
              <p:nvPr/>
            </p:nvSpPr>
            <p:spPr>
              <a:xfrm>
                <a:off x="2481" y="5848"/>
                <a:ext cx="785" cy="441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3" name="文本框 19"/>
              <p:cNvSpPr txBox="1"/>
              <p:nvPr/>
            </p:nvSpPr>
            <p:spPr>
              <a:xfrm>
                <a:off x="2694" y="5899"/>
                <a:ext cx="440" cy="351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noAutofit/>
              </a:bodyPr>
              <a:p>
                <a:pPr algn="just"/>
                <a:r>
                  <a:rPr lang="en-US" altLang="zh-CN" sz="2400" kern="100"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  <a:sym typeface="Times New Roman" panose="02020603050405020304"/>
                  </a:rPr>
                  <a:t>结束</a:t>
                </a:r>
                <a:endParaRPr lang="en-US" altLang="zh-CN" sz="24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4" name="组合 24"/>
            <p:cNvGrpSpPr/>
            <p:nvPr/>
          </p:nvGrpSpPr>
          <p:grpSpPr>
            <a:xfrm>
              <a:off x="4827" y="7028"/>
              <a:ext cx="784" cy="440"/>
              <a:chOff x="2481" y="5848"/>
              <a:chExt cx="784" cy="440"/>
            </a:xfrm>
          </p:grpSpPr>
          <p:sp>
            <p:nvSpPr>
              <p:cNvPr id="25" name="椭圆 18"/>
              <p:cNvSpPr/>
              <p:nvPr/>
            </p:nvSpPr>
            <p:spPr>
              <a:xfrm>
                <a:off x="2481" y="5848"/>
                <a:ext cx="785" cy="441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6" name="文本框 19"/>
              <p:cNvSpPr txBox="1"/>
              <p:nvPr/>
            </p:nvSpPr>
            <p:spPr>
              <a:xfrm>
                <a:off x="2694" y="5899"/>
                <a:ext cx="440" cy="351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noAutofit/>
              </a:bodyPr>
              <a:p>
                <a:pPr algn="just"/>
                <a:r>
                  <a:rPr lang="en-US" altLang="zh-CN" sz="2400" kern="100"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  <a:sym typeface="Times New Roman" panose="02020603050405020304"/>
                  </a:rPr>
                  <a:t>就绪</a:t>
                </a:r>
                <a:endParaRPr lang="en-US" altLang="zh-CN" sz="24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7" name="组合 27"/>
            <p:cNvGrpSpPr/>
            <p:nvPr/>
          </p:nvGrpSpPr>
          <p:grpSpPr>
            <a:xfrm>
              <a:off x="7335" y="7014"/>
              <a:ext cx="784" cy="440"/>
              <a:chOff x="2481" y="5848"/>
              <a:chExt cx="784" cy="440"/>
            </a:xfrm>
          </p:grpSpPr>
          <p:sp>
            <p:nvSpPr>
              <p:cNvPr id="28" name="椭圆 18"/>
              <p:cNvSpPr/>
              <p:nvPr/>
            </p:nvSpPr>
            <p:spPr>
              <a:xfrm>
                <a:off x="2481" y="5848"/>
                <a:ext cx="785" cy="441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9" name="文本框 19"/>
              <p:cNvSpPr txBox="1"/>
              <p:nvPr/>
            </p:nvSpPr>
            <p:spPr>
              <a:xfrm>
                <a:off x="2694" y="5899"/>
                <a:ext cx="440" cy="351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noAutofit/>
              </a:bodyPr>
              <a:p>
                <a:pPr algn="just"/>
                <a:r>
                  <a:rPr lang="en-US" altLang="zh-CN" sz="2400" kern="100"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  <a:sym typeface="Times New Roman" panose="02020603050405020304"/>
                  </a:rPr>
                  <a:t>阻塞</a:t>
                </a:r>
                <a:endParaRPr lang="en-US" altLang="zh-CN" sz="24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30" name="组合 30"/>
            <p:cNvGrpSpPr/>
            <p:nvPr/>
          </p:nvGrpSpPr>
          <p:grpSpPr>
            <a:xfrm>
              <a:off x="6077" y="6147"/>
              <a:ext cx="785" cy="441"/>
              <a:chOff x="2481" y="5848"/>
              <a:chExt cx="785" cy="441"/>
            </a:xfrm>
          </p:grpSpPr>
          <p:sp>
            <p:nvSpPr>
              <p:cNvPr id="31" name="椭圆 18"/>
              <p:cNvSpPr/>
              <p:nvPr/>
            </p:nvSpPr>
            <p:spPr>
              <a:xfrm>
                <a:off x="2481" y="5848"/>
                <a:ext cx="785" cy="441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32" name="文本框 19"/>
              <p:cNvSpPr txBox="1"/>
              <p:nvPr/>
            </p:nvSpPr>
            <p:spPr>
              <a:xfrm>
                <a:off x="2655" y="5890"/>
                <a:ext cx="464" cy="351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noAutofit/>
              </a:bodyPr>
              <a:p>
                <a:pPr algn="ctr"/>
                <a:r>
                  <a:rPr lang="zh-CN" altLang="en-US" sz="2400" kern="100"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  <a:sym typeface="Times New Roman" panose="02020603050405020304"/>
                  </a:rPr>
                  <a:t>执</a:t>
                </a:r>
                <a:r>
                  <a:rPr lang="en-US" altLang="zh-CN" sz="2400" kern="100"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  <a:sym typeface="Times New Roman" panose="02020603050405020304"/>
                  </a:rPr>
                  <a:t>行</a:t>
                </a:r>
                <a:endParaRPr lang="en-US" altLang="zh-CN" sz="2400" kern="100">
                  <a:noFill/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sp>
          <p:nvSpPr>
            <p:cNvPr id="36" name="任意多边形 36"/>
            <p:cNvSpPr/>
            <p:nvPr/>
          </p:nvSpPr>
          <p:spPr>
            <a:xfrm>
              <a:off x="4342" y="6244"/>
              <a:ext cx="645" cy="816"/>
            </a:xfrm>
            <a:custGeom>
              <a:avLst/>
              <a:gdLst>
                <a:gd name="connsiteX0" fmla="*/ 0 w 645"/>
                <a:gd name="connsiteY0" fmla="*/ 0 h 816"/>
                <a:gd name="connsiteX1" fmla="*/ 253 w 645"/>
                <a:gd name="connsiteY1" fmla="*/ 473 h 816"/>
                <a:gd name="connsiteX2" fmla="*/ 645 w 645"/>
                <a:gd name="connsiteY2" fmla="*/ 816 h 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5" h="816">
                  <a:moveTo>
                    <a:pt x="0" y="0"/>
                  </a:moveTo>
                  <a:cubicBezTo>
                    <a:pt x="22" y="75"/>
                    <a:pt x="137" y="341"/>
                    <a:pt x="253" y="473"/>
                  </a:cubicBezTo>
                  <a:cubicBezTo>
                    <a:pt x="369" y="605"/>
                    <a:pt x="563" y="772"/>
                    <a:pt x="645" y="816"/>
                  </a:cubicBezTo>
                </a:path>
              </a:pathLst>
            </a:custGeom>
            <a:noFill/>
            <a:ln w="6350">
              <a:solidFill>
                <a:schemeClr val="tx1"/>
              </a:solidFill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任意多边形 38"/>
            <p:cNvSpPr/>
            <p:nvPr/>
          </p:nvSpPr>
          <p:spPr>
            <a:xfrm>
              <a:off x="5281" y="6366"/>
              <a:ext cx="792" cy="686"/>
            </a:xfrm>
            <a:custGeom>
              <a:avLst/>
              <a:gdLst>
                <a:gd name="connsiteX0" fmla="*/ 792 w 792"/>
                <a:gd name="connsiteY0" fmla="*/ 0 h 686"/>
                <a:gd name="connsiteX1" fmla="*/ 359 w 792"/>
                <a:gd name="connsiteY1" fmla="*/ 245 h 686"/>
                <a:gd name="connsiteX2" fmla="*/ 0 w 792"/>
                <a:gd name="connsiteY2" fmla="*/ 686 h 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2" h="686">
                  <a:moveTo>
                    <a:pt x="792" y="0"/>
                  </a:moveTo>
                  <a:cubicBezTo>
                    <a:pt x="705" y="35"/>
                    <a:pt x="491" y="122"/>
                    <a:pt x="359" y="245"/>
                  </a:cubicBezTo>
                  <a:cubicBezTo>
                    <a:pt x="227" y="368"/>
                    <a:pt x="32" y="610"/>
                    <a:pt x="0" y="686"/>
                  </a:cubicBezTo>
                </a:path>
              </a:pathLst>
            </a:custGeom>
            <a:noFill/>
            <a:ln w="6350">
              <a:solidFill>
                <a:schemeClr val="tx1"/>
              </a:solidFill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任意多边形 39"/>
            <p:cNvSpPr/>
            <p:nvPr/>
          </p:nvSpPr>
          <p:spPr>
            <a:xfrm flipH="1">
              <a:off x="6852" y="6350"/>
              <a:ext cx="911" cy="670"/>
            </a:xfrm>
            <a:custGeom>
              <a:avLst/>
              <a:gdLst>
                <a:gd name="connsiteX0" fmla="*/ 911 w 911"/>
                <a:gd name="connsiteY0" fmla="*/ 0 h 670"/>
                <a:gd name="connsiteX1" fmla="*/ 359 w 911"/>
                <a:gd name="connsiteY1" fmla="*/ 286 h 670"/>
                <a:gd name="connsiteX2" fmla="*/ 0 w 911"/>
                <a:gd name="connsiteY2" fmla="*/ 670 h 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1" h="670">
                  <a:moveTo>
                    <a:pt x="911" y="0"/>
                  </a:moveTo>
                  <a:cubicBezTo>
                    <a:pt x="825" y="32"/>
                    <a:pt x="489" y="173"/>
                    <a:pt x="359" y="286"/>
                  </a:cubicBezTo>
                  <a:cubicBezTo>
                    <a:pt x="228" y="400"/>
                    <a:pt x="32" y="600"/>
                    <a:pt x="0" y="670"/>
                  </a:cubicBezTo>
                </a:path>
              </a:pathLst>
            </a:custGeom>
            <a:noFill/>
            <a:ln w="6350">
              <a:solidFill>
                <a:schemeClr val="tx1"/>
              </a:solidFill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任意多边形 40"/>
            <p:cNvSpPr/>
            <p:nvPr/>
          </p:nvSpPr>
          <p:spPr>
            <a:xfrm>
              <a:off x="5480" y="7428"/>
              <a:ext cx="2038" cy="163"/>
            </a:xfrm>
            <a:custGeom>
              <a:avLst/>
              <a:gdLst>
                <a:gd name="connsiteX0" fmla="*/ 2016 w 2016"/>
                <a:gd name="connsiteY0" fmla="*/ 0 h 171"/>
                <a:gd name="connsiteX1" fmla="*/ 1036 w 2016"/>
                <a:gd name="connsiteY1" fmla="*/ 171 h 171"/>
                <a:gd name="connsiteX2" fmla="*/ 0 w 2016"/>
                <a:gd name="connsiteY2" fmla="*/ 0 h 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6" h="171">
                  <a:moveTo>
                    <a:pt x="2016" y="0"/>
                  </a:moveTo>
                  <a:cubicBezTo>
                    <a:pt x="1855" y="48"/>
                    <a:pt x="1439" y="169"/>
                    <a:pt x="1036" y="171"/>
                  </a:cubicBezTo>
                  <a:cubicBezTo>
                    <a:pt x="633" y="173"/>
                    <a:pt x="202" y="47"/>
                    <a:pt x="0" y="0"/>
                  </a:cubicBezTo>
                </a:path>
              </a:pathLst>
            </a:custGeom>
            <a:noFill/>
            <a:ln w="6350">
              <a:solidFill>
                <a:schemeClr val="tx1"/>
              </a:solidFill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任意多边形 41"/>
            <p:cNvSpPr/>
            <p:nvPr/>
          </p:nvSpPr>
          <p:spPr>
            <a:xfrm rot="15660000">
              <a:off x="5739" y="6453"/>
              <a:ext cx="498" cy="863"/>
            </a:xfrm>
            <a:custGeom>
              <a:avLst/>
              <a:gdLst>
                <a:gd name="connsiteX0" fmla="*/ 0 w 498"/>
                <a:gd name="connsiteY0" fmla="*/ 0 h 863"/>
                <a:gd name="connsiteX1" fmla="*/ 155 w 498"/>
                <a:gd name="connsiteY1" fmla="*/ 469 h 863"/>
                <a:gd name="connsiteX2" fmla="*/ 498 w 498"/>
                <a:gd name="connsiteY2" fmla="*/ 863 h 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" h="863">
                  <a:moveTo>
                    <a:pt x="0" y="0"/>
                  </a:moveTo>
                  <a:cubicBezTo>
                    <a:pt x="13" y="67"/>
                    <a:pt x="85" y="350"/>
                    <a:pt x="155" y="469"/>
                  </a:cubicBezTo>
                  <a:cubicBezTo>
                    <a:pt x="224" y="587"/>
                    <a:pt x="449" y="824"/>
                    <a:pt x="498" y="863"/>
                  </a:cubicBezTo>
                </a:path>
              </a:pathLst>
            </a:custGeom>
            <a:noFill/>
            <a:ln w="6350">
              <a:solidFill>
                <a:schemeClr val="tx1"/>
              </a:solidFill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任意多边形 43"/>
            <p:cNvSpPr/>
            <p:nvPr/>
          </p:nvSpPr>
          <p:spPr>
            <a:xfrm>
              <a:off x="6473" y="5804"/>
              <a:ext cx="1649" cy="342"/>
            </a:xfrm>
            <a:custGeom>
              <a:avLst/>
              <a:gdLst>
                <a:gd name="connsiteX0" fmla="*/ 0 w 1649"/>
                <a:gd name="connsiteY0" fmla="*/ 342 h 341"/>
                <a:gd name="connsiteX1" fmla="*/ 808 w 1649"/>
                <a:gd name="connsiteY1" fmla="*/ 16 h 341"/>
                <a:gd name="connsiteX2" fmla="*/ 1649 w 1649"/>
                <a:gd name="connsiteY2" fmla="*/ 73 h 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9" h="342">
                  <a:moveTo>
                    <a:pt x="0" y="342"/>
                  </a:moveTo>
                  <a:cubicBezTo>
                    <a:pt x="112" y="281"/>
                    <a:pt x="478" y="70"/>
                    <a:pt x="808" y="16"/>
                  </a:cubicBezTo>
                  <a:cubicBezTo>
                    <a:pt x="1138" y="-37"/>
                    <a:pt x="1465" y="60"/>
                    <a:pt x="1649" y="73"/>
                  </a:cubicBezTo>
                </a:path>
              </a:pathLst>
            </a:custGeom>
            <a:noFill/>
            <a:ln w="6350">
              <a:solidFill>
                <a:schemeClr val="tx1"/>
              </a:solidFill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文本框 19"/>
            <p:cNvSpPr txBox="1"/>
            <p:nvPr/>
          </p:nvSpPr>
          <p:spPr>
            <a:xfrm>
              <a:off x="4147" y="6533"/>
              <a:ext cx="440" cy="351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just"/>
              <a:r>
                <a:rPr lang="en-US" altLang="zh-CN" sz="24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许可</a:t>
              </a:r>
              <a:endParaRPr lang="en-US" altLang="zh-CN" sz="2400" kern="100">
                <a:noFill/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47" name="文本框 19"/>
            <p:cNvSpPr txBox="1"/>
            <p:nvPr/>
          </p:nvSpPr>
          <p:spPr>
            <a:xfrm>
              <a:off x="6600" y="5685"/>
              <a:ext cx="408" cy="246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just"/>
              <a:r>
                <a:rPr lang="en-US" altLang="zh-CN" sz="24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完成</a:t>
              </a:r>
              <a:endParaRPr lang="en-US" altLang="zh-CN" sz="24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48" name="文本框 19"/>
            <p:cNvSpPr txBox="1"/>
            <p:nvPr/>
          </p:nvSpPr>
          <p:spPr>
            <a:xfrm>
              <a:off x="7313" y="6307"/>
              <a:ext cx="746" cy="351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just"/>
              <a:r>
                <a:rPr lang="en-US" altLang="zh-CN" sz="24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I/O请求</a:t>
              </a:r>
              <a:endParaRPr lang="en-US" altLang="zh-CN" sz="2400" kern="100">
                <a:noFill/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49" name="文本框 19"/>
            <p:cNvSpPr txBox="1"/>
            <p:nvPr/>
          </p:nvSpPr>
          <p:spPr>
            <a:xfrm>
              <a:off x="6255" y="7248"/>
              <a:ext cx="753" cy="351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just"/>
              <a:r>
                <a:rPr lang="en-US" altLang="zh-CN" sz="24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I/O完成</a:t>
              </a:r>
              <a:endParaRPr lang="en-US" altLang="zh-CN" sz="2400" kern="100">
                <a:noFill/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50" name="文本框 19"/>
            <p:cNvSpPr txBox="1"/>
            <p:nvPr/>
          </p:nvSpPr>
          <p:spPr>
            <a:xfrm>
              <a:off x="6124" y="6811"/>
              <a:ext cx="433" cy="351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just"/>
              <a:r>
                <a:rPr lang="en-US" altLang="zh-CN" sz="24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调度</a:t>
              </a:r>
              <a:endParaRPr lang="en-US" altLang="zh-CN" sz="24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51" name="文本框 19"/>
            <p:cNvSpPr txBox="1"/>
            <p:nvPr/>
          </p:nvSpPr>
          <p:spPr>
            <a:xfrm>
              <a:off x="5068" y="6343"/>
              <a:ext cx="644" cy="351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just"/>
              <a:r>
                <a:rPr lang="en-US" altLang="zh-CN" sz="24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被抢占</a:t>
              </a:r>
              <a:endParaRPr lang="en-US" altLang="zh-CN" sz="2400" kern="100">
                <a:noFill/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3797935" y="532130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隶书" panose="02010509060101010101" charset="-122"/>
                <a:ea typeface="隶书" panose="02010509060101010101" charset="-122"/>
                <a:sym typeface="+mn-ea"/>
              </a:rPr>
              <a:t>就绪队列</a:t>
            </a:r>
            <a:endParaRPr lang="zh-CN" altLang="en-US">
              <a:latin typeface="隶书" panose="02010509060101010101" charset="-122"/>
              <a:ea typeface="隶书" panose="0201050906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970135" y="5366385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隶书" panose="02010509060101010101" charset="-122"/>
                <a:ea typeface="隶书" panose="02010509060101010101" charset="-122"/>
                <a:sym typeface="+mn-ea"/>
              </a:rPr>
              <a:t>阻塞</a:t>
            </a:r>
            <a:r>
              <a:rPr lang="zh-CN" altLang="en-US">
                <a:latin typeface="隶书" panose="02010509060101010101" charset="-122"/>
                <a:ea typeface="隶书" panose="02010509060101010101" charset="-122"/>
                <a:sym typeface="+mn-ea"/>
              </a:rPr>
              <a:t>队列</a:t>
            </a:r>
            <a:endParaRPr lang="zh-CN" altLang="en-US">
              <a:latin typeface="隶书" panose="02010509060101010101" charset="-122"/>
              <a:ea typeface="隶书" panose="02010509060101010101" charset="-122"/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为什么要进程通信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>
              <a:lnSpc>
                <a:spcPct val="130000"/>
              </a:lnSpc>
            </a:pPr>
            <a:r>
              <a:rPr lang="zh-CN" altLang="en-US">
                <a:sym typeface="+mn-ea"/>
              </a:rPr>
              <a:t>线程之间的信息共享</a:t>
            </a:r>
            <a:endParaRPr lang="zh-CN" altLang="en-US" sz="2800"/>
          </a:p>
          <a:p>
            <a:pPr lvl="1">
              <a:lnSpc>
                <a:spcPct val="130000"/>
              </a:lnSpc>
            </a:pPr>
            <a:r>
              <a:rPr lang="zh-CN" altLang="en-US" sz="2800">
                <a:sym typeface="+mn-ea"/>
              </a:rPr>
              <a:t>共享地址空间：代码、数据、堆空间共享。进程呢</a:t>
            </a:r>
            <a:r>
              <a:rPr lang="zh-CN" altLang="en-US" sz="2800">
                <a:sym typeface="+mn-ea"/>
              </a:rPr>
              <a:t>？</a:t>
            </a:r>
            <a:endParaRPr lang="zh-CN" altLang="en-US" sz="2800"/>
          </a:p>
          <a:p>
            <a:pPr>
              <a:lnSpc>
                <a:spcPct val="130000"/>
              </a:lnSpc>
            </a:pPr>
            <a:r>
              <a:rPr lang="zh-CN" altLang="en-US">
                <a:sym typeface="+mn-ea"/>
              </a:rPr>
              <a:t>进程</a:t>
            </a:r>
            <a:r>
              <a:rPr lang="zh-CN" altLang="en-US">
                <a:sym typeface="+mn-ea"/>
              </a:rPr>
              <a:t>之间的信息共享</a:t>
            </a:r>
            <a:endParaRPr lang="zh-CN" altLang="en-US" sz="2800"/>
          </a:p>
          <a:p>
            <a:pPr lvl="1">
              <a:lnSpc>
                <a:spcPct val="130000"/>
              </a:lnSpc>
            </a:pPr>
            <a:r>
              <a:rPr lang="zh-CN" altLang="en-US" sz="2800">
                <a:sym typeface="+mn-ea"/>
              </a:rPr>
              <a:t>独立地址空间：资源分配的独立单位；进程虚拟机。共享？</a:t>
            </a:r>
            <a:endParaRPr lang="zh-CN" altLang="en-US" sz="2800"/>
          </a:p>
          <a:p>
            <a:pPr>
              <a:lnSpc>
                <a:spcPct val="130000"/>
              </a:lnSpc>
            </a:pPr>
            <a:r>
              <a:rPr lang="zh-CN" altLang="en-US">
                <a:sym typeface="+mn-ea"/>
              </a:rPr>
              <a:t>进程间通信</a:t>
            </a:r>
            <a:r>
              <a:rPr lang="en-US" altLang="zh-CN">
                <a:sym typeface="+mn-ea"/>
              </a:rPr>
              <a:t>(</a:t>
            </a:r>
            <a:r>
              <a:rPr lang="en-US" altLang="en-US" dirty="0">
                <a:sym typeface="+mn-ea"/>
              </a:rPr>
              <a:t>Interprocess Communication, IPC</a:t>
            </a:r>
            <a:r>
              <a:rPr lang="en-US" altLang="zh-CN">
                <a:sym typeface="+mn-ea"/>
              </a:rPr>
              <a:t>)</a:t>
            </a:r>
            <a:endParaRPr lang="zh-CN" altLang="en-US" sz="2800"/>
          </a:p>
          <a:p>
            <a:pPr lvl="1">
              <a:lnSpc>
                <a:spcPct val="130000"/>
              </a:lnSpc>
            </a:pPr>
            <a:r>
              <a:rPr lang="zh-CN" altLang="en-US" sz="2800">
                <a:sym typeface="+mn-ea"/>
              </a:rPr>
              <a:t>进程的通信需求：应用程序互联</a:t>
            </a:r>
            <a:endParaRPr lang="zh-CN" altLang="en-US" sz="2800"/>
          </a:p>
          <a:p>
            <a:pPr lvl="1">
              <a:lnSpc>
                <a:spcPct val="130000"/>
              </a:lnSpc>
            </a:pPr>
            <a:r>
              <a:rPr lang="zh-CN" altLang="en-US" sz="2800">
                <a:sym typeface="+mn-ea"/>
              </a:rPr>
              <a:t>通过操作系统，共享数据资源</a:t>
            </a:r>
            <a:endParaRPr lang="zh-CN" altLang="en-US" sz="2800"/>
          </a:p>
        </p:txBody>
      </p:sp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进程通信的两种模式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通信模式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消息传输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共享内存</a:t>
            </a:r>
            <a:endParaRPr lang="zh-CN" altLang="en-US">
              <a:sym typeface="+mn-ea"/>
            </a:endParaRPr>
          </a:p>
          <a:p>
            <a:r>
              <a:rPr lang="zh-CN" altLang="en-US"/>
              <a:t>共同</a:t>
            </a:r>
            <a:r>
              <a:rPr lang="zh-CN" altLang="en-US"/>
              <a:t>特点</a:t>
            </a:r>
            <a:endParaRPr lang="zh-CN" altLang="en-US"/>
          </a:p>
          <a:p>
            <a:pPr lvl="1"/>
            <a:r>
              <a:rPr lang="zh-CN" altLang="en-US"/>
              <a:t>通信</a:t>
            </a:r>
            <a:r>
              <a:rPr lang="zh-CN" altLang="en-US"/>
              <a:t>接口</a:t>
            </a:r>
            <a:endParaRPr lang="zh-CN" altLang="en-US"/>
          </a:p>
          <a:p>
            <a:pPr lvl="1"/>
            <a:r>
              <a:rPr lang="zh-CN" altLang="en-US"/>
              <a:t>通过</a:t>
            </a:r>
            <a:r>
              <a:rPr lang="en-US" altLang="zh-CN"/>
              <a:t>OS</a:t>
            </a:r>
            <a:endParaRPr lang="en-US" altLang="zh-CN"/>
          </a:p>
        </p:txBody>
      </p:sp>
      <p:grpSp>
        <p:nvGrpSpPr>
          <p:cNvPr id="6" name="组合 5"/>
          <p:cNvGrpSpPr/>
          <p:nvPr/>
        </p:nvGrpSpPr>
        <p:grpSpPr>
          <a:xfrm>
            <a:off x="4044950" y="1299845"/>
            <a:ext cx="6565900" cy="4720590"/>
            <a:chOff x="5540" y="2214"/>
            <a:chExt cx="10340" cy="7434"/>
          </a:xfrm>
        </p:grpSpPr>
        <p:pic>
          <p:nvPicPr>
            <p:cNvPr id="60418" name="Picture 1" descr="3_12.pdf"/>
            <p:cNvPicPr>
              <a:picLocks noChangeAspect="1"/>
            </p:cNvPicPr>
            <p:nvPr/>
          </p:nvPicPr>
          <p:blipFill>
            <a:blip r:embed="rId1"/>
            <a:srcRect b="8499"/>
            <a:stretch>
              <a:fillRect/>
            </a:stretch>
          </p:blipFill>
          <p:spPr>
            <a:xfrm>
              <a:off x="5540" y="2214"/>
              <a:ext cx="10340" cy="6707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" name="文本框 3"/>
            <p:cNvSpPr txBox="1"/>
            <p:nvPr/>
          </p:nvSpPr>
          <p:spPr>
            <a:xfrm>
              <a:off x="6996" y="9068"/>
              <a:ext cx="206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>
                  <a:latin typeface="幼圆" panose="02010509060101010101" charset="-122"/>
                  <a:ea typeface="幼圆" panose="02010509060101010101" charset="-122"/>
                </a:rPr>
                <a:t>消息通信</a:t>
              </a:r>
              <a:endParaRPr lang="zh-CN" altLang="en-US">
                <a:latin typeface="幼圆" panose="02010509060101010101" charset="-122"/>
                <a:ea typeface="幼圆" panose="02010509060101010101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2356" y="9068"/>
              <a:ext cx="206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>
                  <a:latin typeface="幼圆" panose="02010509060101010101" charset="-122"/>
                  <a:ea typeface="幼圆" panose="02010509060101010101" charset="-122"/>
                </a:rPr>
                <a:t>共享内存</a:t>
              </a:r>
              <a:endParaRPr lang="zh-CN" altLang="en-US">
                <a:latin typeface="幼圆" panose="02010509060101010101" charset="-122"/>
                <a:ea typeface="幼圆" panose="02010509060101010101" charset="-122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两种通信模式的实现</a:t>
            </a:r>
            <a:endParaRPr lang="zh-CN" altLang="en-US"/>
          </a:p>
        </p:txBody>
      </p:sp>
      <p:grpSp>
        <p:nvGrpSpPr>
          <p:cNvPr id="63" name="组合 63"/>
          <p:cNvGrpSpPr/>
          <p:nvPr/>
        </p:nvGrpSpPr>
        <p:grpSpPr>
          <a:xfrm>
            <a:off x="1445895" y="1250030"/>
            <a:ext cx="9433387" cy="4841054"/>
            <a:chOff x="1512" y="1278"/>
            <a:chExt cx="5445" cy="3136"/>
          </a:xfrm>
          <a:noFill/>
        </p:grpSpPr>
        <p:grpSp>
          <p:nvGrpSpPr>
            <p:cNvPr id="4" name="组合 59"/>
            <p:cNvGrpSpPr/>
            <p:nvPr/>
          </p:nvGrpSpPr>
          <p:grpSpPr>
            <a:xfrm>
              <a:off x="1512" y="1579"/>
              <a:ext cx="5445" cy="2835"/>
              <a:chOff x="1512" y="1579"/>
              <a:chExt cx="5445" cy="2835"/>
            </a:xfrm>
            <a:grpFill/>
          </p:grpSpPr>
          <p:sp>
            <p:nvSpPr>
              <p:cNvPr id="5" name="文本框 29"/>
              <p:cNvSpPr txBox="1"/>
              <p:nvPr/>
            </p:nvSpPr>
            <p:spPr>
              <a:xfrm>
                <a:off x="4925" y="3619"/>
                <a:ext cx="649" cy="330"/>
              </a:xfrm>
              <a:prstGeom prst="rect">
                <a:avLst/>
              </a:prstGeom>
              <a:grpFill/>
              <a:ln w="6350">
                <a:noFill/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noAutofit/>
              </a:bodyPr>
              <a:p>
                <a:pPr algn="ctr"/>
                <a:r>
                  <a:rPr lang="en-US" altLang="zh-CN" kern="100"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  <a:sym typeface="Times New Roman" panose="02020603050405020304"/>
                  </a:rPr>
                  <a:t>消息队列</a:t>
                </a:r>
                <a:endParaRPr lang="en-US" altLang="zh-CN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6" name="矩形 10"/>
              <p:cNvSpPr/>
              <p:nvPr/>
            </p:nvSpPr>
            <p:spPr>
              <a:xfrm>
                <a:off x="1667" y="1580"/>
                <a:ext cx="1193" cy="2833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7" name="矩形 12"/>
              <p:cNvSpPr/>
              <p:nvPr/>
            </p:nvSpPr>
            <p:spPr>
              <a:xfrm>
                <a:off x="5589" y="1579"/>
                <a:ext cx="1193" cy="2833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8" name="矩形 13"/>
              <p:cNvSpPr/>
              <p:nvPr/>
            </p:nvSpPr>
            <p:spPr>
              <a:xfrm>
                <a:off x="3605" y="1580"/>
                <a:ext cx="1193" cy="2833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9" name="文本框 14"/>
              <p:cNvSpPr txBox="1"/>
              <p:nvPr/>
            </p:nvSpPr>
            <p:spPr>
              <a:xfrm>
                <a:off x="1673" y="3701"/>
                <a:ext cx="1186" cy="713"/>
              </a:xfrm>
              <a:prstGeom prst="rect">
                <a:avLst/>
              </a:prstGeom>
              <a:grpFill/>
              <a:ln w="15875">
                <a:solidFill>
                  <a:prstClr val="black"/>
                </a:solidFill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noAutofit/>
              </a:bodyPr>
              <a:p>
                <a:pPr algn="ctr"/>
                <a:r>
                  <a:rPr lang="en-US" altLang="zh-CN" kern="100"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  <a:sym typeface="Times New Roman" panose="02020603050405020304"/>
                  </a:rPr>
                  <a:t>操作系统</a:t>
                </a:r>
                <a:endParaRPr lang="en-US" altLang="zh-CN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11" name="文本框 16"/>
              <p:cNvSpPr txBox="1"/>
              <p:nvPr/>
            </p:nvSpPr>
            <p:spPr>
              <a:xfrm>
                <a:off x="5585" y="3701"/>
                <a:ext cx="1193" cy="713"/>
              </a:xfrm>
              <a:prstGeom prst="rect">
                <a:avLst/>
              </a:prstGeom>
              <a:grpFill/>
              <a:ln w="15875">
                <a:solidFill>
                  <a:prstClr val="black"/>
                </a:solidFill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noAutofit/>
              </a:bodyPr>
              <a:p>
                <a:pPr algn="ctr"/>
                <a:r>
                  <a:rPr lang="en-US" altLang="zh-CN" kern="100"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  <a:sym typeface="Times New Roman" panose="02020603050405020304"/>
                  </a:rPr>
                  <a:t>操作系统</a:t>
                </a:r>
                <a:endParaRPr lang="en-US" altLang="zh-CN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15" name="文本框 18"/>
              <p:cNvSpPr txBox="1"/>
              <p:nvPr/>
            </p:nvSpPr>
            <p:spPr>
              <a:xfrm>
                <a:off x="1673" y="2240"/>
                <a:ext cx="1187" cy="330"/>
              </a:xfrm>
              <a:prstGeom prst="rect">
                <a:avLst/>
              </a:prstGeom>
              <a:grpFill/>
              <a:ln w="6350">
                <a:solidFill>
                  <a:prstClr val="black"/>
                </a:solidFill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noAutofit/>
              </a:bodyPr>
              <a:p>
                <a:pPr algn="ctr"/>
                <a:r>
                  <a:rPr lang="en-US" altLang="zh-CN" kern="100"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  <a:sym typeface="Times New Roman" panose="02020603050405020304"/>
                  </a:rPr>
                  <a:t>共享内存</a:t>
                </a:r>
                <a:endParaRPr lang="en-US" altLang="zh-CN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17" name="文本框 19"/>
              <p:cNvSpPr txBox="1"/>
              <p:nvPr/>
            </p:nvSpPr>
            <p:spPr>
              <a:xfrm>
                <a:off x="5591" y="2480"/>
                <a:ext cx="1187" cy="330"/>
              </a:xfrm>
              <a:prstGeom prst="rect">
                <a:avLst/>
              </a:prstGeom>
              <a:grpFill/>
              <a:ln w="6350">
                <a:solidFill>
                  <a:prstClr val="black"/>
                </a:solidFill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noAutofit/>
              </a:bodyPr>
              <a:p>
                <a:pPr algn="ctr"/>
                <a:r>
                  <a:rPr lang="en-US" altLang="zh-CN" kern="100"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  <a:sym typeface="Times New Roman" panose="02020603050405020304"/>
                  </a:rPr>
                  <a:t>共享内存</a:t>
                </a:r>
                <a:endParaRPr lang="en-US" altLang="zh-CN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4" name="文本框 20"/>
              <p:cNvSpPr txBox="1"/>
              <p:nvPr/>
            </p:nvSpPr>
            <p:spPr>
              <a:xfrm>
                <a:off x="3612" y="2061"/>
                <a:ext cx="1187" cy="330"/>
              </a:xfrm>
              <a:prstGeom prst="rect">
                <a:avLst/>
              </a:prstGeom>
              <a:grpFill/>
              <a:ln w="6350">
                <a:solidFill>
                  <a:prstClr val="black"/>
                </a:solidFill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noAutofit/>
              </a:bodyPr>
              <a:p>
                <a:pPr algn="ctr"/>
                <a:r>
                  <a:rPr lang="en-US" altLang="zh-CN" kern="100"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  <a:sym typeface="Times New Roman" panose="02020603050405020304"/>
                  </a:rPr>
                  <a:t>共享内存</a:t>
                </a:r>
                <a:endParaRPr lang="en-US" altLang="zh-CN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endParaRPr>
              </a:p>
            </p:txBody>
          </p:sp>
          <p:cxnSp>
            <p:nvCxnSpPr>
              <p:cNvPr id="25" name="直接箭头连接符 21"/>
              <p:cNvCxnSpPr>
                <a:stCxn id="15" idx="3"/>
                <a:endCxn id="24" idx="1"/>
              </p:cNvCxnSpPr>
              <p:nvPr/>
            </p:nvCxnSpPr>
            <p:spPr>
              <a:xfrm flipV="1">
                <a:off x="2860" y="2226"/>
                <a:ext cx="752" cy="179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tailEnd type="arrow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箭头连接符 22"/>
              <p:cNvCxnSpPr>
                <a:stCxn id="17" idx="1"/>
                <a:endCxn id="24" idx="3"/>
              </p:cNvCxnSpPr>
              <p:nvPr/>
            </p:nvCxnSpPr>
            <p:spPr>
              <a:xfrm flipH="1" flipV="1">
                <a:off x="4799" y="2226"/>
                <a:ext cx="792" cy="419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tailEnd type="arrow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矩形 23"/>
              <p:cNvSpPr/>
              <p:nvPr/>
            </p:nvSpPr>
            <p:spPr>
              <a:xfrm>
                <a:off x="1679" y="3825"/>
                <a:ext cx="1187" cy="12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cxnSp>
            <p:nvCxnSpPr>
              <p:cNvPr id="60" name="直接箭头连接符 26"/>
              <p:cNvCxnSpPr/>
              <p:nvPr/>
            </p:nvCxnSpPr>
            <p:spPr>
              <a:xfrm>
                <a:off x="2867" y="3879"/>
                <a:ext cx="745" cy="66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tailEnd type="arrow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箭头连接符 27"/>
              <p:cNvCxnSpPr/>
              <p:nvPr/>
            </p:nvCxnSpPr>
            <p:spPr>
              <a:xfrm flipH="1">
                <a:off x="4799" y="3905"/>
                <a:ext cx="799" cy="4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tailEnd type="arrow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文本框 28"/>
              <p:cNvSpPr txBox="1"/>
              <p:nvPr/>
            </p:nvSpPr>
            <p:spPr>
              <a:xfrm>
                <a:off x="2912" y="3533"/>
                <a:ext cx="654" cy="330"/>
              </a:xfrm>
              <a:prstGeom prst="rect">
                <a:avLst/>
              </a:prstGeom>
              <a:grpFill/>
              <a:ln w="6350">
                <a:noFill/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noAutofit/>
              </a:bodyPr>
              <a:p>
                <a:pPr algn="ctr"/>
                <a:r>
                  <a:rPr lang="en-US" altLang="zh-CN" kern="100"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  <a:sym typeface="Times New Roman" panose="02020603050405020304"/>
                  </a:rPr>
                  <a:t>消息队列</a:t>
                </a:r>
                <a:endParaRPr lang="en-US" altLang="zh-CN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64" name="任意多边形 30"/>
              <p:cNvSpPr/>
              <p:nvPr/>
            </p:nvSpPr>
            <p:spPr>
              <a:xfrm>
                <a:off x="1512" y="3046"/>
                <a:ext cx="241" cy="847"/>
              </a:xfrm>
              <a:custGeom>
                <a:avLst/>
                <a:gdLst>
                  <a:gd name="connsiteX0" fmla="*/ 241 w 241"/>
                  <a:gd name="connsiteY0" fmla="*/ 0 h 847"/>
                  <a:gd name="connsiteX1" fmla="*/ 0 w 241"/>
                  <a:gd name="connsiteY1" fmla="*/ 0 h 847"/>
                  <a:gd name="connsiteX2" fmla="*/ 0 w 241"/>
                  <a:gd name="connsiteY2" fmla="*/ 847 h 847"/>
                  <a:gd name="connsiteX3" fmla="*/ 174 w 241"/>
                  <a:gd name="connsiteY3" fmla="*/ 847 h 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" h="847">
                    <a:moveTo>
                      <a:pt x="241" y="0"/>
                    </a:moveTo>
                    <a:lnTo>
                      <a:pt x="0" y="0"/>
                    </a:lnTo>
                    <a:lnTo>
                      <a:pt x="0" y="847"/>
                    </a:lnTo>
                    <a:lnTo>
                      <a:pt x="174" y="847"/>
                    </a:lnTo>
                  </a:path>
                </a:pathLst>
              </a:custGeom>
              <a:grpFill/>
              <a:ln w="6350">
                <a:solidFill>
                  <a:schemeClr val="tx1"/>
                </a:solidFill>
                <a:tailEnd type="arrow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cxnSp>
            <p:nvCxnSpPr>
              <p:cNvPr id="65" name="直接连接符 31"/>
              <p:cNvCxnSpPr/>
              <p:nvPr/>
            </p:nvCxnSpPr>
            <p:spPr>
              <a:xfrm flipH="1">
                <a:off x="2272" y="3825"/>
                <a:ext cx="6" cy="128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32"/>
              <p:cNvCxnSpPr/>
              <p:nvPr/>
            </p:nvCxnSpPr>
            <p:spPr>
              <a:xfrm flipH="1">
                <a:off x="2418" y="3820"/>
                <a:ext cx="6" cy="128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33"/>
              <p:cNvCxnSpPr/>
              <p:nvPr/>
            </p:nvCxnSpPr>
            <p:spPr>
              <a:xfrm flipH="1">
                <a:off x="2722" y="3819"/>
                <a:ext cx="6" cy="128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36"/>
              <p:cNvCxnSpPr/>
              <p:nvPr/>
            </p:nvCxnSpPr>
            <p:spPr>
              <a:xfrm flipH="1">
                <a:off x="2572" y="3825"/>
                <a:ext cx="6" cy="128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39"/>
              <p:cNvCxnSpPr/>
              <p:nvPr/>
            </p:nvCxnSpPr>
            <p:spPr>
              <a:xfrm flipH="1">
                <a:off x="1818" y="3820"/>
                <a:ext cx="6" cy="128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37"/>
              <p:cNvCxnSpPr/>
              <p:nvPr/>
            </p:nvCxnSpPr>
            <p:spPr>
              <a:xfrm flipH="1">
                <a:off x="2122" y="3819"/>
                <a:ext cx="6" cy="128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38"/>
              <p:cNvCxnSpPr/>
              <p:nvPr/>
            </p:nvCxnSpPr>
            <p:spPr>
              <a:xfrm flipH="1">
                <a:off x="1972" y="3825"/>
                <a:ext cx="6" cy="128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2" name="组合 48"/>
              <p:cNvGrpSpPr/>
              <p:nvPr/>
            </p:nvGrpSpPr>
            <p:grpSpPr>
              <a:xfrm>
                <a:off x="3605" y="3891"/>
                <a:ext cx="1186" cy="134"/>
                <a:chOff x="3605" y="4047"/>
                <a:chExt cx="1186" cy="134"/>
              </a:xfrm>
              <a:grpFill/>
            </p:grpSpPr>
            <p:sp>
              <p:nvSpPr>
                <p:cNvPr id="73" name="矩形 44"/>
                <p:cNvSpPr/>
                <p:nvPr/>
              </p:nvSpPr>
              <p:spPr>
                <a:xfrm>
                  <a:off x="3605" y="4053"/>
                  <a:ext cx="1187" cy="120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sp>
            <p:cxnSp>
              <p:nvCxnSpPr>
                <p:cNvPr id="74" name="直接连接符 47"/>
                <p:cNvCxnSpPr/>
                <p:nvPr/>
              </p:nvCxnSpPr>
              <p:spPr>
                <a:xfrm flipH="1">
                  <a:off x="4198" y="4053"/>
                  <a:ext cx="6" cy="128"/>
                </a:xfrm>
                <a:prstGeom prst="line">
                  <a:avLst/>
                </a:prstGeom>
                <a:grpFill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接连接符 46"/>
                <p:cNvCxnSpPr/>
                <p:nvPr/>
              </p:nvCxnSpPr>
              <p:spPr>
                <a:xfrm flipH="1">
                  <a:off x="4344" y="4048"/>
                  <a:ext cx="6" cy="128"/>
                </a:xfrm>
                <a:prstGeom prst="line">
                  <a:avLst/>
                </a:prstGeom>
                <a:grpFill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接连接符 43"/>
                <p:cNvCxnSpPr/>
                <p:nvPr/>
              </p:nvCxnSpPr>
              <p:spPr>
                <a:xfrm flipH="1">
                  <a:off x="4648" y="4047"/>
                  <a:ext cx="6" cy="128"/>
                </a:xfrm>
                <a:prstGeom prst="line">
                  <a:avLst/>
                </a:prstGeom>
                <a:grpFill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接连接符 45"/>
                <p:cNvCxnSpPr/>
                <p:nvPr/>
              </p:nvCxnSpPr>
              <p:spPr>
                <a:xfrm flipH="1">
                  <a:off x="4498" y="4053"/>
                  <a:ext cx="6" cy="128"/>
                </a:xfrm>
                <a:prstGeom prst="line">
                  <a:avLst/>
                </a:prstGeom>
                <a:grpFill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接连接符 40"/>
                <p:cNvCxnSpPr/>
                <p:nvPr/>
              </p:nvCxnSpPr>
              <p:spPr>
                <a:xfrm flipH="1">
                  <a:off x="3744" y="4048"/>
                  <a:ext cx="6" cy="128"/>
                </a:xfrm>
                <a:prstGeom prst="line">
                  <a:avLst/>
                </a:prstGeom>
                <a:grpFill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41"/>
                <p:cNvCxnSpPr/>
                <p:nvPr/>
              </p:nvCxnSpPr>
              <p:spPr>
                <a:xfrm flipH="1">
                  <a:off x="4048" y="4047"/>
                  <a:ext cx="6" cy="128"/>
                </a:xfrm>
                <a:prstGeom prst="line">
                  <a:avLst/>
                </a:prstGeom>
                <a:grpFill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42"/>
                <p:cNvCxnSpPr/>
                <p:nvPr/>
              </p:nvCxnSpPr>
              <p:spPr>
                <a:xfrm flipH="1">
                  <a:off x="3898" y="4053"/>
                  <a:ext cx="6" cy="128"/>
                </a:xfrm>
                <a:prstGeom prst="line">
                  <a:avLst/>
                </a:prstGeom>
                <a:grpFill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1" name="组合 49"/>
              <p:cNvGrpSpPr/>
              <p:nvPr/>
            </p:nvGrpSpPr>
            <p:grpSpPr>
              <a:xfrm>
                <a:off x="5581" y="3837"/>
                <a:ext cx="1187" cy="134"/>
                <a:chOff x="3589" y="4047"/>
                <a:chExt cx="1187" cy="134"/>
              </a:xfrm>
              <a:grpFill/>
            </p:grpSpPr>
            <p:sp>
              <p:nvSpPr>
                <p:cNvPr id="82" name="矩形 44"/>
                <p:cNvSpPr/>
                <p:nvPr/>
              </p:nvSpPr>
              <p:spPr>
                <a:xfrm>
                  <a:off x="3589" y="4053"/>
                  <a:ext cx="1187" cy="120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sp>
            <p:cxnSp>
              <p:nvCxnSpPr>
                <p:cNvPr id="83" name="直接连接符 47"/>
                <p:cNvCxnSpPr/>
                <p:nvPr/>
              </p:nvCxnSpPr>
              <p:spPr>
                <a:xfrm flipH="1">
                  <a:off x="4198" y="4053"/>
                  <a:ext cx="6" cy="128"/>
                </a:xfrm>
                <a:prstGeom prst="line">
                  <a:avLst/>
                </a:prstGeom>
                <a:grpFill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46"/>
                <p:cNvCxnSpPr/>
                <p:nvPr/>
              </p:nvCxnSpPr>
              <p:spPr>
                <a:xfrm flipH="1">
                  <a:off x="4344" y="4048"/>
                  <a:ext cx="6" cy="128"/>
                </a:xfrm>
                <a:prstGeom prst="line">
                  <a:avLst/>
                </a:prstGeom>
                <a:grpFill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43"/>
                <p:cNvCxnSpPr/>
                <p:nvPr/>
              </p:nvCxnSpPr>
              <p:spPr>
                <a:xfrm flipH="1">
                  <a:off x="4648" y="4047"/>
                  <a:ext cx="6" cy="128"/>
                </a:xfrm>
                <a:prstGeom prst="line">
                  <a:avLst/>
                </a:prstGeom>
                <a:grpFill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45"/>
                <p:cNvCxnSpPr/>
                <p:nvPr/>
              </p:nvCxnSpPr>
              <p:spPr>
                <a:xfrm flipH="1">
                  <a:off x="4498" y="4053"/>
                  <a:ext cx="6" cy="128"/>
                </a:xfrm>
                <a:prstGeom prst="line">
                  <a:avLst/>
                </a:prstGeom>
                <a:grpFill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40"/>
                <p:cNvCxnSpPr/>
                <p:nvPr/>
              </p:nvCxnSpPr>
              <p:spPr>
                <a:xfrm flipH="1">
                  <a:off x="3744" y="4048"/>
                  <a:ext cx="6" cy="128"/>
                </a:xfrm>
                <a:prstGeom prst="line">
                  <a:avLst/>
                </a:prstGeom>
                <a:grpFill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41"/>
                <p:cNvCxnSpPr/>
                <p:nvPr/>
              </p:nvCxnSpPr>
              <p:spPr>
                <a:xfrm flipH="1">
                  <a:off x="4048" y="4047"/>
                  <a:ext cx="6" cy="128"/>
                </a:xfrm>
                <a:prstGeom prst="line">
                  <a:avLst/>
                </a:prstGeom>
                <a:grpFill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42"/>
                <p:cNvCxnSpPr/>
                <p:nvPr/>
              </p:nvCxnSpPr>
              <p:spPr>
                <a:xfrm flipH="1">
                  <a:off x="3898" y="4053"/>
                  <a:ext cx="6" cy="128"/>
                </a:xfrm>
                <a:prstGeom prst="line">
                  <a:avLst/>
                </a:prstGeom>
                <a:grpFill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0" name="任意多边形 58"/>
              <p:cNvSpPr/>
              <p:nvPr/>
            </p:nvSpPr>
            <p:spPr>
              <a:xfrm flipH="1">
                <a:off x="6713" y="3061"/>
                <a:ext cx="244" cy="847"/>
              </a:xfrm>
              <a:custGeom>
                <a:avLst/>
                <a:gdLst>
                  <a:gd name="connsiteX0" fmla="*/ 241 w 241"/>
                  <a:gd name="connsiteY0" fmla="*/ 0 h 847"/>
                  <a:gd name="connsiteX1" fmla="*/ 0 w 241"/>
                  <a:gd name="connsiteY1" fmla="*/ 0 h 847"/>
                  <a:gd name="connsiteX2" fmla="*/ 0 w 241"/>
                  <a:gd name="connsiteY2" fmla="*/ 847 h 847"/>
                  <a:gd name="connsiteX3" fmla="*/ 174 w 241"/>
                  <a:gd name="connsiteY3" fmla="*/ 847 h 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" h="847">
                    <a:moveTo>
                      <a:pt x="241" y="0"/>
                    </a:moveTo>
                    <a:lnTo>
                      <a:pt x="0" y="0"/>
                    </a:lnTo>
                    <a:lnTo>
                      <a:pt x="0" y="847"/>
                    </a:lnTo>
                    <a:lnTo>
                      <a:pt x="174" y="847"/>
                    </a:lnTo>
                  </a:path>
                </a:pathLst>
              </a:custGeom>
              <a:grpFill/>
              <a:ln w="6350">
                <a:solidFill>
                  <a:schemeClr val="tx1"/>
                </a:solidFill>
                <a:headEnd type="arrow"/>
                <a:tailEnd type="non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  <p:sp>
          <p:nvSpPr>
            <p:cNvPr id="91" name="文本框 60"/>
            <p:cNvSpPr txBox="1"/>
            <p:nvPr/>
          </p:nvSpPr>
          <p:spPr>
            <a:xfrm>
              <a:off x="1832" y="1278"/>
              <a:ext cx="868" cy="291"/>
            </a:xfrm>
            <a:prstGeom prst="rect">
              <a:avLst/>
            </a:prstGeom>
            <a:grp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用户进程A</a:t>
              </a:r>
              <a:endPara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92" name="文本框 61"/>
            <p:cNvSpPr txBox="1"/>
            <p:nvPr/>
          </p:nvSpPr>
          <p:spPr>
            <a:xfrm>
              <a:off x="5772" y="1278"/>
              <a:ext cx="868" cy="280"/>
            </a:xfrm>
            <a:prstGeom prst="rect">
              <a:avLst/>
            </a:prstGeom>
            <a:grp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用户进程B</a:t>
              </a:r>
              <a:endPara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93" name="文本框 62"/>
            <p:cNvSpPr txBox="1"/>
            <p:nvPr/>
          </p:nvSpPr>
          <p:spPr>
            <a:xfrm>
              <a:off x="3673" y="1278"/>
              <a:ext cx="1066" cy="284"/>
            </a:xfrm>
            <a:prstGeom prst="rect">
              <a:avLst/>
            </a:prstGeom>
            <a:grp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物理地址空间</a:t>
              </a:r>
              <a:endPara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共享内存模式</a:t>
            </a:r>
            <a:endParaRPr lang="zh-CN" altLang="en-US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>
              <a:lnSpc>
                <a:spcPct val="150000"/>
              </a:lnSpc>
            </a:pPr>
            <a:r>
              <a:rPr lang="zh-CN" altLang="en-US" dirty="0">
                <a:sym typeface="+mn-ea"/>
              </a:rPr>
              <a:t>共享内存</a:t>
            </a:r>
            <a:endParaRPr lang="zh-CN" altLang="en-US" sz="2800" dirty="0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800" dirty="0">
                <a:sym typeface="+mn-ea"/>
              </a:rPr>
              <a:t>多个进程都可以访问各自</a:t>
            </a:r>
            <a:r>
              <a:rPr lang="zh-CN" altLang="en-US" sz="2800" dirty="0">
                <a:sym typeface="+mn-ea"/>
              </a:rPr>
              <a:t>的虚拟内存区域</a:t>
            </a:r>
            <a:endParaRPr lang="zh-CN" altLang="en-US" sz="2800" dirty="0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800" dirty="0">
                <a:sym typeface="+mn-ea"/>
              </a:rPr>
              <a:t>进程虚拟地址映射到相同的物理地址</a:t>
            </a:r>
            <a:endParaRPr lang="en-US" altLang="en-US" sz="2800" dirty="0"/>
          </a:p>
          <a:p>
            <a:pPr>
              <a:lnSpc>
                <a:spcPct val="150000"/>
              </a:lnSpc>
            </a:pPr>
            <a:r>
              <a:rPr lang="zh-CN" altLang="en-US" dirty="0">
                <a:sym typeface="+mn-ea"/>
              </a:rPr>
              <a:t>共享数据过程的同步</a:t>
            </a:r>
            <a:endParaRPr lang="zh-CN" altLang="en-US" sz="2800" dirty="0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800" dirty="0">
                <a:sym typeface="+mn-ea"/>
              </a:rPr>
              <a:t>应用程序负责</a:t>
            </a:r>
            <a:endParaRPr lang="zh-CN" altLang="en-US" sz="2800" dirty="0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800" dirty="0">
                <a:sym typeface="+mn-ea"/>
              </a:rPr>
              <a:t>操作系统会提供同步工具</a:t>
            </a:r>
            <a:endParaRPr lang="zh-CN" altLang="en-US" sz="2800"/>
          </a:p>
        </p:txBody>
      </p:sp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消息传输模式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p>
            <a:r>
              <a:rPr lang="zh-CN" altLang="en-US" sz="3555" dirty="0">
                <a:sym typeface="+mn-ea"/>
              </a:rPr>
              <a:t>直接通信</a:t>
            </a:r>
            <a:endParaRPr lang="en-US" altLang="en-US" sz="3110" dirty="0">
              <a:sym typeface="+mn-ea"/>
            </a:endParaRPr>
          </a:p>
          <a:p>
            <a:pPr lvl="1"/>
            <a:r>
              <a:rPr lang="zh-CN" altLang="en-US" sz="3110" dirty="0">
                <a:sym typeface="+mn-ea"/>
              </a:rPr>
              <a:t>要求对方在线，每个进程都有一个消息队列</a:t>
            </a:r>
            <a:endParaRPr lang="en-US" altLang="en-US" sz="3110" dirty="0">
              <a:sym typeface="+mn-ea"/>
            </a:endParaRPr>
          </a:p>
          <a:p>
            <a:pPr lvl="1"/>
            <a:r>
              <a:rPr lang="zh-CN" altLang="en-US" sz="3110" dirty="0">
                <a:sym typeface="+mn-ea"/>
              </a:rPr>
              <a:t>显示地指定对方：</a:t>
            </a:r>
            <a:r>
              <a:rPr lang="en-US" altLang="en-US" sz="3110" dirty="0">
                <a:sym typeface="+mn-ea"/>
              </a:rPr>
              <a:t>send (P, message)</a:t>
            </a:r>
            <a:r>
              <a:rPr lang="zh-CN" altLang="en-US" sz="3110" dirty="0">
                <a:sym typeface="+mn-ea"/>
              </a:rPr>
              <a:t>；</a:t>
            </a:r>
            <a:r>
              <a:rPr lang="en-US" altLang="en-US" sz="3110" dirty="0">
                <a:sym typeface="+mn-ea"/>
              </a:rPr>
              <a:t>receive(Q, message)</a:t>
            </a:r>
            <a:endParaRPr lang="zh-CN" altLang="en-US" sz="3110"/>
          </a:p>
          <a:p>
            <a:r>
              <a:rPr lang="zh-CN" altLang="en-US" sz="3555" dirty="0">
                <a:sym typeface="+mn-ea"/>
              </a:rPr>
              <a:t>间接通信</a:t>
            </a:r>
            <a:endParaRPr lang="en-US" altLang="en-US" sz="3110" dirty="0">
              <a:sym typeface="+mn-ea"/>
            </a:endParaRPr>
          </a:p>
          <a:p>
            <a:pPr lvl="1"/>
            <a:r>
              <a:rPr lang="zh-CN" altLang="en-US" sz="3110" dirty="0">
                <a:sym typeface="+mn-ea"/>
              </a:rPr>
              <a:t>通信前建立邮箱</a:t>
            </a:r>
            <a:endParaRPr lang="en-US" altLang="en-US" sz="3110" dirty="0">
              <a:sym typeface="+mn-ea"/>
            </a:endParaRPr>
          </a:p>
          <a:p>
            <a:pPr lvl="1"/>
            <a:r>
              <a:rPr lang="zh-CN" altLang="en-US" sz="3110" dirty="0">
                <a:sym typeface="+mn-ea"/>
              </a:rPr>
              <a:t>收发操作：</a:t>
            </a:r>
            <a:r>
              <a:rPr lang="en-US" altLang="en-US" sz="3110" dirty="0">
                <a:sym typeface="+mn-ea"/>
              </a:rPr>
              <a:t>send(A, message)</a:t>
            </a:r>
            <a:r>
              <a:rPr lang="zh-CN" altLang="en-US" sz="3110" dirty="0">
                <a:sym typeface="+mn-ea"/>
              </a:rPr>
              <a:t>；</a:t>
            </a:r>
            <a:r>
              <a:rPr lang="en-US" altLang="en-US" sz="3110" dirty="0">
                <a:sym typeface="+mn-ea"/>
              </a:rPr>
              <a:t>receive(A, message)</a:t>
            </a:r>
            <a:endParaRPr lang="en-US" altLang="en-US" sz="3110" dirty="0">
              <a:sym typeface="+mn-ea"/>
            </a:endParaRPr>
          </a:p>
          <a:p>
            <a:pPr lvl="1"/>
            <a:r>
              <a:rPr lang="zh-CN" altLang="en-US" sz="3110" dirty="0"/>
              <a:t>对方可以不同时</a:t>
            </a:r>
            <a:r>
              <a:rPr lang="zh-CN" altLang="en-US" sz="3110" dirty="0"/>
              <a:t>在线</a:t>
            </a:r>
            <a:endParaRPr lang="zh-CN" altLang="en-US" sz="311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线程控制块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pPr>
              <a:lnSpc>
                <a:spcPct val="170000"/>
              </a:lnSpc>
            </a:pPr>
            <a:r>
              <a:rPr lang="zh-CN" altLang="en-US" sz="3200">
                <a:sym typeface="+mn-ea"/>
              </a:rPr>
              <a:t>操作系统对线程的管理操作</a:t>
            </a:r>
            <a:endParaRPr lang="zh-CN" altLang="en-US" sz="3200">
              <a:sym typeface="+mn-ea"/>
            </a:endParaRPr>
          </a:p>
          <a:p>
            <a:pPr lvl="1">
              <a:lnSpc>
                <a:spcPct val="170000"/>
              </a:lnSpc>
            </a:pPr>
            <a:r>
              <a:rPr lang="zh-CN" altLang="en-US" sz="2800">
                <a:sym typeface="+mn-ea"/>
              </a:rPr>
              <a:t>创建、撤销、调度、阻塞、唤醒</a:t>
            </a:r>
            <a:endParaRPr lang="zh-CN" altLang="en-US" sz="2800"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en-US" sz="3200">
                <a:sym typeface="+mn-ea"/>
              </a:rPr>
              <a:t>线程控制块</a:t>
            </a:r>
            <a:r>
              <a:rPr lang="en-US" altLang="zh-CN" sz="3200">
                <a:sym typeface="+mn-ea"/>
              </a:rPr>
              <a:t>TCB(Thread Control Block)</a:t>
            </a:r>
            <a:endParaRPr lang="en-US" altLang="zh-CN" sz="3200"/>
          </a:p>
          <a:p>
            <a:pPr lvl="1">
              <a:lnSpc>
                <a:spcPct val="170000"/>
              </a:lnSpc>
            </a:pPr>
            <a:r>
              <a:rPr lang="zh-CN" altLang="en-US">
                <a:sym typeface="+mn-ea"/>
              </a:rPr>
              <a:t>操作系统描述和管理线程的数据结构</a:t>
            </a:r>
            <a:endParaRPr lang="zh-CN" altLang="en-US">
              <a:sym typeface="+mn-ea"/>
            </a:endParaRPr>
          </a:p>
          <a:p>
            <a:pPr lvl="1">
              <a:lnSpc>
                <a:spcPct val="170000"/>
              </a:lnSpc>
            </a:pPr>
            <a:r>
              <a:rPr lang="zh-CN" altLang="en-US">
                <a:sym typeface="+mn-ea"/>
              </a:rPr>
              <a:t>运行时：线程</a:t>
            </a:r>
            <a:r>
              <a:rPr lang="zh-CN" altLang="en-US">
                <a:sym typeface="+mn-ea"/>
              </a:rPr>
              <a:t>状态体现在</a:t>
            </a:r>
            <a:r>
              <a:rPr lang="en-US" altLang="zh-CN">
                <a:sym typeface="+mn-ea"/>
              </a:rPr>
              <a:t>CPU</a:t>
            </a:r>
            <a:r>
              <a:rPr lang="zh-CN" altLang="en-US">
                <a:sym typeface="+mn-ea"/>
              </a:rPr>
              <a:t>的寄存器中</a:t>
            </a:r>
            <a:endParaRPr lang="zh-CN" altLang="en-US"/>
          </a:p>
          <a:p>
            <a:pPr lvl="1">
              <a:lnSpc>
                <a:spcPct val="170000"/>
              </a:lnSpc>
            </a:pPr>
            <a:r>
              <a:rPr lang="zh-CN" altLang="en-US">
                <a:sym typeface="+mn-ea"/>
              </a:rPr>
              <a:t>暂停时：线程控制块</a:t>
            </a:r>
            <a:r>
              <a:rPr lang="en-US" altLang="zh-CN">
                <a:sym typeface="+mn-ea"/>
              </a:rPr>
              <a:t>TCB</a:t>
            </a:r>
            <a:r>
              <a:rPr lang="zh-CN" altLang="en-US">
                <a:sym typeface="+mn-ea"/>
              </a:rPr>
              <a:t>，保存线程上下文，防止被破坏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资源的保护与共享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r>
              <a:rPr lang="zh-CN" altLang="en-US" sz="3555">
                <a:sym typeface="+mn-ea"/>
              </a:rPr>
              <a:t>多任务系统中，</a:t>
            </a:r>
            <a:r>
              <a:rPr lang="zh-CN" altLang="en-US" sz="3555">
                <a:sym typeface="+mn-ea"/>
              </a:rPr>
              <a:t>应用程序之间共享计算机系统的资源</a:t>
            </a:r>
            <a:endParaRPr lang="zh-CN" altLang="en-US" sz="3555"/>
          </a:p>
          <a:p>
            <a:pPr lvl="1" algn="l">
              <a:buClrTx/>
              <a:buSzTx/>
              <a:buFontTx/>
            </a:pPr>
            <a:r>
              <a:rPr lang="zh-CN" altLang="en-US" sz="3110">
                <a:sym typeface="+mn-ea"/>
              </a:rPr>
              <a:t>然而，</a:t>
            </a:r>
            <a:r>
              <a:rPr lang="zh-CN" altLang="en-US" sz="3110">
                <a:sym typeface="+mn-ea"/>
              </a:rPr>
              <a:t>不能相互影响</a:t>
            </a:r>
            <a:endParaRPr lang="zh-CN" altLang="en-US" sz="3110"/>
          </a:p>
          <a:p>
            <a:r>
              <a:rPr lang="zh-CN" altLang="en-US" sz="3555">
                <a:sym typeface="+mn-ea"/>
              </a:rPr>
              <a:t>OS的办法是隔离</a:t>
            </a:r>
            <a:endParaRPr lang="zh-CN" altLang="en-US" sz="3555">
              <a:sym typeface="+mn-ea"/>
            </a:endParaRPr>
          </a:p>
          <a:p>
            <a:pPr lvl="1" algn="l">
              <a:buClrTx/>
              <a:buSzTx/>
              <a:buFontTx/>
            </a:pPr>
            <a:r>
              <a:rPr lang="zh-CN" altLang="en-US" sz="3110">
                <a:sym typeface="+mn-ea"/>
              </a:rPr>
              <a:t>时间，或空间上的分割</a:t>
            </a:r>
            <a:endParaRPr lang="zh-CN" altLang="en-US" sz="311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3555">
                <a:sym typeface="+mn-ea"/>
              </a:rPr>
              <a:t>如何实现隔离（时、空</a:t>
            </a:r>
            <a:r>
              <a:rPr lang="zh-CN" altLang="en-US" sz="3555">
                <a:sym typeface="+mn-ea"/>
              </a:rPr>
              <a:t>）</a:t>
            </a:r>
            <a:endParaRPr lang="zh-CN" altLang="en-US" sz="3555">
              <a:sym typeface="+mn-ea"/>
            </a:endParaRPr>
          </a:p>
          <a:p>
            <a:pPr lvl="1"/>
            <a:r>
              <a:rPr lang="zh-CN" altLang="en-US" sz="3110">
                <a:sym typeface="+mn-ea"/>
              </a:rPr>
              <a:t>为每个任务构造</a:t>
            </a:r>
            <a:r>
              <a:rPr lang="zh-CN" altLang="en-US" sz="3110" b="1">
                <a:sym typeface="+mn-ea"/>
              </a:rPr>
              <a:t>虚拟运行环境</a:t>
            </a:r>
            <a:r>
              <a:rPr lang="zh-CN" altLang="en-US" sz="3110">
                <a:sym typeface="+mn-ea"/>
              </a:rPr>
              <a:t>，就像它</a:t>
            </a:r>
            <a:r>
              <a:rPr lang="zh-CN" altLang="en-US" sz="3110">
                <a:sym typeface="+mn-ea"/>
              </a:rPr>
              <a:t>使用整个计算机一样</a:t>
            </a:r>
            <a:endParaRPr lang="zh-CN" altLang="en-US" sz="3110"/>
          </a:p>
        </p:txBody>
      </p:sp>
      <p:grpSp>
        <p:nvGrpSpPr>
          <p:cNvPr id="29" name="组合 28"/>
          <p:cNvGrpSpPr/>
          <p:nvPr/>
        </p:nvGrpSpPr>
        <p:grpSpPr>
          <a:xfrm>
            <a:off x="6839585" y="2240915"/>
            <a:ext cx="3310255" cy="2440940"/>
            <a:chOff x="10771" y="3529"/>
            <a:chExt cx="5213" cy="3844"/>
          </a:xfrm>
        </p:grpSpPr>
        <p:grpSp>
          <p:nvGrpSpPr>
            <p:cNvPr id="26" name="组合 25"/>
            <p:cNvGrpSpPr/>
            <p:nvPr/>
          </p:nvGrpSpPr>
          <p:grpSpPr>
            <a:xfrm>
              <a:off x="11513" y="3529"/>
              <a:ext cx="4471" cy="3584"/>
              <a:chOff x="11513" y="3529"/>
              <a:chExt cx="4471" cy="3584"/>
            </a:xfrm>
          </p:grpSpPr>
          <p:sp>
            <p:nvSpPr>
              <p:cNvPr id="4" name="椭圆 3"/>
              <p:cNvSpPr/>
              <p:nvPr/>
            </p:nvSpPr>
            <p:spPr>
              <a:xfrm>
                <a:off x="11513" y="3968"/>
                <a:ext cx="1408" cy="74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14576" y="4563"/>
                <a:ext cx="1408" cy="74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13526" y="3529"/>
                <a:ext cx="1408" cy="74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11991" y="6020"/>
                <a:ext cx="332" cy="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11991" y="6913"/>
                <a:ext cx="332" cy="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11985" y="6480"/>
                <a:ext cx="332" cy="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13368" y="6360"/>
                <a:ext cx="1408" cy="74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13526" y="6793"/>
                <a:ext cx="332" cy="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13906" y="6360"/>
                <a:ext cx="332" cy="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14444" y="6593"/>
                <a:ext cx="332" cy="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4" name="直接连接符 13"/>
              <p:cNvCxnSpPr>
                <a:endCxn id="13" idx="6"/>
              </p:cNvCxnSpPr>
              <p:nvPr/>
            </p:nvCxnSpPr>
            <p:spPr>
              <a:xfrm flipH="1">
                <a:off x="14776" y="5027"/>
                <a:ext cx="1181" cy="1666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>
                <a:stCxn id="5" idx="2"/>
                <a:endCxn id="13" idx="2"/>
              </p:cNvCxnSpPr>
              <p:nvPr/>
            </p:nvCxnSpPr>
            <p:spPr>
              <a:xfrm flipH="1">
                <a:off x="14444" y="4935"/>
                <a:ext cx="132" cy="1758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>
                <a:stCxn id="6" idx="2"/>
                <a:endCxn id="12" idx="3"/>
              </p:cNvCxnSpPr>
              <p:nvPr/>
            </p:nvCxnSpPr>
            <p:spPr>
              <a:xfrm>
                <a:off x="13526" y="3901"/>
                <a:ext cx="429" cy="26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>
                <a:stCxn id="6" idx="6"/>
                <a:endCxn id="12" idx="6"/>
              </p:cNvCxnSpPr>
              <p:nvPr/>
            </p:nvCxnSpPr>
            <p:spPr>
              <a:xfrm flipH="1">
                <a:off x="14238" y="3901"/>
                <a:ext cx="696" cy="25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>
                <a:stCxn id="4" idx="6"/>
                <a:endCxn id="11" idx="6"/>
              </p:cNvCxnSpPr>
              <p:nvPr/>
            </p:nvCxnSpPr>
            <p:spPr>
              <a:xfrm>
                <a:off x="12921" y="4340"/>
                <a:ext cx="937" cy="255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>
                <a:endCxn id="11" idx="2"/>
              </p:cNvCxnSpPr>
              <p:nvPr/>
            </p:nvCxnSpPr>
            <p:spPr>
              <a:xfrm>
                <a:off x="11529" y="4442"/>
                <a:ext cx="1997" cy="24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>
                <a:stCxn id="4" idx="2"/>
                <a:endCxn id="7" idx="2"/>
              </p:cNvCxnSpPr>
              <p:nvPr/>
            </p:nvCxnSpPr>
            <p:spPr>
              <a:xfrm>
                <a:off x="11513" y="4340"/>
                <a:ext cx="478" cy="178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>
                <a:stCxn id="4" idx="6"/>
                <a:endCxn id="7" idx="6"/>
              </p:cNvCxnSpPr>
              <p:nvPr/>
            </p:nvCxnSpPr>
            <p:spPr>
              <a:xfrm flipH="1">
                <a:off x="12323" y="4340"/>
                <a:ext cx="598" cy="178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>
                <a:stCxn id="6" idx="2"/>
                <a:endCxn id="9" idx="2"/>
              </p:cNvCxnSpPr>
              <p:nvPr/>
            </p:nvCxnSpPr>
            <p:spPr>
              <a:xfrm flipH="1">
                <a:off x="11985" y="3901"/>
                <a:ext cx="1541" cy="267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>
                <a:stCxn id="6" idx="5"/>
                <a:endCxn id="9" idx="6"/>
              </p:cNvCxnSpPr>
              <p:nvPr/>
            </p:nvCxnSpPr>
            <p:spPr>
              <a:xfrm flipH="1">
                <a:off x="12317" y="4163"/>
                <a:ext cx="2411" cy="24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stCxn id="5" idx="2"/>
                <a:endCxn id="8" idx="1"/>
              </p:cNvCxnSpPr>
              <p:nvPr/>
            </p:nvCxnSpPr>
            <p:spPr>
              <a:xfrm flipH="1">
                <a:off x="12040" y="4935"/>
                <a:ext cx="2536" cy="20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endCxn id="8" idx="6"/>
              </p:cNvCxnSpPr>
              <p:nvPr/>
            </p:nvCxnSpPr>
            <p:spPr>
              <a:xfrm flipH="1">
                <a:off x="12323" y="5138"/>
                <a:ext cx="3618" cy="18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文本框 26"/>
            <p:cNvSpPr txBox="1"/>
            <p:nvPr/>
          </p:nvSpPr>
          <p:spPr>
            <a:xfrm>
              <a:off x="10771" y="6603"/>
              <a:ext cx="115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CPU</a:t>
              </a:r>
              <a:endParaRPr lang="en-US" altLang="zh-CN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4576" y="6793"/>
              <a:ext cx="115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幼圆" panose="02010509060101010101" charset="-122"/>
                  <a:ea typeface="幼圆" panose="02010509060101010101" charset="-122"/>
                </a:rPr>
                <a:t>内存</a:t>
              </a:r>
              <a:endParaRPr lang="zh-CN" altLang="en-US">
                <a:latin typeface="幼圆" panose="02010509060101010101" charset="-122"/>
                <a:ea typeface="幼圆" panose="02010509060101010101" charset="-122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9704705" y="2452370"/>
            <a:ext cx="1593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幼圆" panose="02010509060101010101" charset="-122"/>
                <a:ea typeface="幼圆" panose="02010509060101010101" charset="-122"/>
              </a:rPr>
              <a:t>虚拟地址空间</a:t>
            </a:r>
            <a:endParaRPr lang="zh-CN" altLang="en-US"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748780" y="3778885"/>
            <a:ext cx="914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幼圆" panose="02010509060101010101" charset="-122"/>
                <a:ea typeface="幼圆" panose="02010509060101010101" charset="-122"/>
              </a:rPr>
              <a:t>时间片</a:t>
            </a:r>
            <a:endParaRPr lang="zh-CN" altLang="en-US">
              <a:latin typeface="幼圆" panose="02010509060101010101" charset="-122"/>
              <a:ea typeface="幼圆" panose="02010509060101010101" charset="-122"/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虚拟运行环境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/>
              <a:t>虚拟</a:t>
            </a:r>
            <a:r>
              <a:rPr lang="en-US" altLang="zh-CN"/>
              <a:t>CPU</a:t>
            </a:r>
            <a:endParaRPr lang="en-US" altLang="zh-CN"/>
          </a:p>
          <a:p>
            <a:r>
              <a:rPr lang="zh-CN" altLang="en-US"/>
              <a:t>地址空间</a:t>
            </a:r>
            <a:endParaRPr lang="zh-CN" altLang="en-US"/>
          </a:p>
          <a:p>
            <a:pPr lvl="1"/>
            <a:r>
              <a:rPr lang="zh-CN" altLang="en-US" sz="2800"/>
              <a:t>操作系统为每个任务分配独立</a:t>
            </a:r>
            <a:r>
              <a:rPr lang="zh-CN" altLang="en-US" sz="2800"/>
              <a:t>的物理内存区域</a:t>
            </a:r>
            <a:endParaRPr lang="zh-CN" altLang="en-US" sz="2800"/>
          </a:p>
          <a:p>
            <a:pPr lvl="1"/>
            <a:r>
              <a:rPr lang="zh-CN" altLang="en-US" sz="2800"/>
              <a:t>地址变换：虚拟地址空间</a:t>
            </a:r>
            <a:r>
              <a:rPr lang="en-US" altLang="zh-CN" sz="2800"/>
              <a:t>==</a:t>
            </a:r>
            <a:r>
              <a:rPr lang="zh-CN" altLang="en-US" sz="2800"/>
              <a:t>》物理地址空间</a:t>
            </a:r>
            <a:endParaRPr lang="zh-CN" altLang="en-US"/>
          </a:p>
          <a:p>
            <a:r>
              <a:rPr lang="zh-CN" altLang="en-US"/>
              <a:t>可以使用的</a:t>
            </a:r>
            <a:r>
              <a:rPr lang="zh-CN" altLang="en-US"/>
              <a:t>设备</a:t>
            </a:r>
            <a:endParaRPr lang="zh-CN" altLang="en-US"/>
          </a:p>
          <a:p>
            <a:pPr lvl="1"/>
            <a:r>
              <a:rPr lang="zh-CN" altLang="en-US"/>
              <a:t>设备分配，例子</a:t>
            </a:r>
            <a:endParaRPr lang="zh-CN" altLang="en-US"/>
          </a:p>
          <a:p>
            <a:pPr lvl="1"/>
            <a:r>
              <a:rPr lang="zh-CN" altLang="en-US"/>
              <a:t>假脱机技术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tags/tag1.xml><?xml version="1.0" encoding="utf-8"?>
<p:tagLst xmlns:p="http://schemas.openxmlformats.org/presentationml/2006/main">
  <p:tag name="KSO_WM_UNIT_PLACING_PICTURE_USER_VIEWPORT" val="{&quot;height&quot;:2545,&quot;width&quot;:10110}"/>
</p:tagLst>
</file>

<file path=ppt/tags/tag2.xml><?xml version="1.0" encoding="utf-8"?>
<p:tagLst xmlns:p="http://schemas.openxmlformats.org/presentationml/2006/main">
  <p:tag name="KSO_WM_UNIT_TABLE_BEAUTIFY" val="smartTable{d10b02ee-9dd5-4ca6-a8c0-b9a7d0e41eb0}"/>
</p:tagLst>
</file>

<file path=ppt/tags/tag3.xml><?xml version="1.0" encoding="utf-8"?>
<p:tagLst xmlns:p="http://schemas.openxmlformats.org/presentationml/2006/main">
  <p:tag name="KSO_WM_UNIT_TABLE_BEAUTIFY" val="smartTable{d10b02ee-9dd5-4ca6-a8c0-b9a7d0e41eb0}"/>
</p:tagLst>
</file>

<file path=ppt/theme/theme1.xml><?xml version="1.0" encoding="utf-8"?>
<a:theme xmlns:a="http://schemas.openxmlformats.org/drawingml/2006/main" name="蓝调晶格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99CCFF"/>
      </a:accent1>
      <a:accent2>
        <a:srgbClr val="CCCC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B7B7E5"/>
      </a:accent6>
      <a:hlink>
        <a:srgbClr val="3333CC"/>
      </a:hlink>
      <a:folHlink>
        <a:srgbClr val="AF67FF"/>
      </a:folHlink>
    </a:clrScheme>
    <a:fontScheme name="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7485</Words>
  <Application>WPS 演示</Application>
  <PresentationFormat>宽屏</PresentationFormat>
  <Paragraphs>873</Paragraphs>
  <Slides>64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7" baseType="lpstr">
      <vt:lpstr>Arial</vt:lpstr>
      <vt:lpstr>宋体</vt:lpstr>
      <vt:lpstr>Wingdings</vt:lpstr>
      <vt:lpstr>幼圆</vt:lpstr>
      <vt:lpstr>Calibri</vt:lpstr>
      <vt:lpstr>Times New Roman</vt:lpstr>
      <vt:lpstr>隶书</vt:lpstr>
      <vt:lpstr>黑体</vt:lpstr>
      <vt:lpstr>微软雅黑</vt:lpstr>
      <vt:lpstr>Arial Unicode MS</vt:lpstr>
      <vt:lpstr>Courier New</vt:lpstr>
      <vt:lpstr>仿宋</vt:lpstr>
      <vt:lpstr>蓝调晶格</vt:lpstr>
      <vt:lpstr>第五章 CPU管理</vt:lpstr>
      <vt:lpstr>本章目录</vt:lpstr>
      <vt:lpstr>5-1 程序运行过程的描述 </vt:lpstr>
      <vt:lpstr>程序的并发执行</vt:lpstr>
      <vt:lpstr>程序的执行过程</vt:lpstr>
      <vt:lpstr>线程的定义</vt:lpstr>
      <vt:lpstr>线程控制块</vt:lpstr>
      <vt:lpstr>资源的保护与共享</vt:lpstr>
      <vt:lpstr>虚拟运行环境</vt:lpstr>
      <vt:lpstr>进程的概念</vt:lpstr>
      <vt:lpstr>进程的描述</vt:lpstr>
      <vt:lpstr>进程控制块PCB</vt:lpstr>
      <vt:lpstr>参考文献</vt:lpstr>
      <vt:lpstr>5-2 多线程进程</vt:lpstr>
      <vt:lpstr>多线程进程的引入</vt:lpstr>
      <vt:lpstr>多线程进程的概念</vt:lpstr>
      <vt:lpstr>线程之间的关系</vt:lpstr>
      <vt:lpstr>多任务的代价</vt:lpstr>
      <vt:lpstr>内核级线程</vt:lpstr>
      <vt:lpstr>用户级线程</vt:lpstr>
      <vt:lpstr>用户级线程与内核级线程的关系</vt:lpstr>
      <vt:lpstr>5-3 进程创建与撤销</vt:lpstr>
      <vt:lpstr>进程创建</vt:lpstr>
      <vt:lpstr>进程的撤销</vt:lpstr>
      <vt:lpstr>子进程资源释放</vt:lpstr>
      <vt:lpstr>进程树</vt:lpstr>
      <vt:lpstr>父、子进程关系</vt:lpstr>
      <vt:lpstr>Unix进程创建实例</vt:lpstr>
      <vt:lpstr>fork()进程创建示意图</vt:lpstr>
      <vt:lpstr>C Program 创建子进程实例</vt:lpstr>
      <vt:lpstr>5-4 CPU调度</vt:lpstr>
      <vt:lpstr>调度器</vt:lpstr>
      <vt:lpstr>调度器与线程的执行</vt:lpstr>
      <vt:lpstr>线程的执行过程分析</vt:lpstr>
      <vt:lpstr>CPU执行期预估</vt:lpstr>
      <vt:lpstr>CPU调度方式</vt:lpstr>
      <vt:lpstr>空闲进程</vt:lpstr>
      <vt:lpstr>操作系统中的调度问题</vt:lpstr>
      <vt:lpstr>5-5 调度算法</vt:lpstr>
      <vt:lpstr>调度算法的目标</vt:lpstr>
      <vt:lpstr>综合指标</vt:lpstr>
      <vt:lpstr>先来先服务(First-Come, First-Served, FCFS)</vt:lpstr>
      <vt:lpstr>短作业优先(Shortest-Job-First, SJF)</vt:lpstr>
      <vt:lpstr>短作业优先.</vt:lpstr>
      <vt:lpstr>响应比高者优先</vt:lpstr>
      <vt:lpstr>优先权</vt:lpstr>
      <vt:lpstr>轮转法调度</vt:lpstr>
      <vt:lpstr>多级队列调度</vt:lpstr>
      <vt:lpstr>多级反馈队列</vt:lpstr>
      <vt:lpstr>5-6 CPU分派程序</vt:lpstr>
      <vt:lpstr>线程上下文</vt:lpstr>
      <vt:lpstr>上下文切换</vt:lpstr>
      <vt:lpstr>CPU分派程序的调用过程</vt:lpstr>
      <vt:lpstr>CPU分派程序实例</vt:lpstr>
      <vt:lpstr>SWITCH( thread *t1, thread *t2 )</vt:lpstr>
      <vt:lpstr>SWITCH：保存t1的上下文</vt:lpstr>
      <vt:lpstr>SWITCH()：恢复t2的上下文</vt:lpstr>
      <vt:lpstr>上下文切换的代价</vt:lpstr>
      <vt:lpstr>5-7 进程通信</vt:lpstr>
      <vt:lpstr>为什么要进程通信</vt:lpstr>
      <vt:lpstr>进程通信的两种模式</vt:lpstr>
      <vt:lpstr>两种通信模式的实现</vt:lpstr>
      <vt:lpstr>共享内存模式</vt:lpstr>
      <vt:lpstr>消息传输模式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desktop</cp:lastModifiedBy>
  <cp:revision>66</cp:revision>
  <dcterms:created xsi:type="dcterms:W3CDTF">2020-02-08T01:54:00Z</dcterms:created>
  <dcterms:modified xsi:type="dcterms:W3CDTF">2021-03-21T15:10:58Z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2052-11.1.0.10356</vt:lpwstr>
  </property>
  <property fmtid="{D5CDD505-2E9C-101B-9397-08002B2CF9AE}" pid="3" name="ICV">
    <vt:lpwstr>1E78BE2F454C45129879B3CEFBC22ABB</vt:lpwstr>
  </property>
</Properties>
</file>